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89" r:id="rId2"/>
    <p:sldId id="390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5B5652"/>
    <a:srgbClr val="0156A6"/>
    <a:srgbClr val="EAEAEA"/>
    <a:srgbClr val="A3ACE5"/>
    <a:srgbClr val="6172D3"/>
    <a:srgbClr val="6274D8"/>
    <a:srgbClr val="FF7171"/>
    <a:srgbClr val="615C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12" autoAdjust="0"/>
    <p:restoredTop sz="96400" autoAdjust="0"/>
  </p:normalViewPr>
  <p:slideViewPr>
    <p:cSldViewPr snapToGrid="0">
      <p:cViewPr varScale="1">
        <p:scale>
          <a:sx n="254" d="100"/>
          <a:sy n="254" d="100"/>
        </p:scale>
        <p:origin x="720" y="1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02600-A406-4230-B2D7-435EDCDF25CF}" type="datetimeFigureOut">
              <a:rPr lang="en-GB" smtClean="0"/>
              <a:t>03/07/2020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2C8E6-32BA-4645-BE3F-65A1F0665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471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1EEF9-83F5-46AC-BD06-5FE4654C602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791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6">
                    <a:lumMod val="40000"/>
                    <a:lumOff val="60000"/>
                  </a:schemeClr>
                </a:solidFill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7/3/2020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A0CA7F6-6B47-4BFB-9D70-0EAEFE1ABE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5-Year Planning</a:t>
            </a:r>
            <a:endParaRPr lang="en-NL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01B485D-F4C1-45CA-8BEC-5829D4966C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524591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D5C39BFA-1C6D-4D7E-AC4E-CD3EAA0B3CCA}"/>
              </a:ext>
            </a:extLst>
          </p:cNvPr>
          <p:cNvGrpSpPr/>
          <p:nvPr/>
        </p:nvGrpSpPr>
        <p:grpSpPr>
          <a:xfrm>
            <a:off x="1182916" y="128482"/>
            <a:ext cx="10946938" cy="6577838"/>
            <a:chOff x="1182916" y="128482"/>
            <a:chExt cx="10946938" cy="6577838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6C859B63-4B1D-4529-B302-BF559381DDE5}"/>
                </a:ext>
              </a:extLst>
            </p:cNvPr>
            <p:cNvGrpSpPr/>
            <p:nvPr/>
          </p:nvGrpSpPr>
          <p:grpSpPr>
            <a:xfrm>
              <a:off x="3416753" y="128482"/>
              <a:ext cx="608494" cy="6577838"/>
              <a:chOff x="3405641" y="128482"/>
              <a:chExt cx="608494" cy="6577838"/>
            </a:xfrm>
          </p:grpSpPr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91786F98-A168-4D41-ABE0-8C10270213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10760" y="680668"/>
                <a:ext cx="0" cy="6025652"/>
              </a:xfrm>
              <a:prstGeom prst="line">
                <a:avLst/>
              </a:prstGeom>
              <a:ln w="19050">
                <a:solidFill>
                  <a:schemeClr val="bg2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" name="TextBox 4"/>
              <p:cNvSpPr txBox="1"/>
              <p:nvPr/>
            </p:nvSpPr>
            <p:spPr>
              <a:xfrm>
                <a:off x="3405641" y="128482"/>
                <a:ext cx="608494" cy="353939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b="1" dirty="0"/>
                  <a:t>2020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3B616703-16FC-4070-9C1E-1CC437532D37}"/>
                </a:ext>
              </a:extLst>
            </p:cNvPr>
            <p:cNvGrpSpPr/>
            <p:nvPr/>
          </p:nvGrpSpPr>
          <p:grpSpPr>
            <a:xfrm>
              <a:off x="5001510" y="128482"/>
              <a:ext cx="608174" cy="6577838"/>
              <a:chOff x="4993132" y="128482"/>
              <a:chExt cx="608174" cy="6577838"/>
            </a:xfrm>
          </p:grpSpPr>
          <p:cxnSp>
            <p:nvCxnSpPr>
              <p:cNvPr id="73" name="Straight Connector 72"/>
              <p:cNvCxnSpPr>
                <a:cxnSpLocks/>
              </p:cNvCxnSpPr>
              <p:nvPr/>
            </p:nvCxnSpPr>
            <p:spPr>
              <a:xfrm>
                <a:off x="5292968" y="680668"/>
                <a:ext cx="0" cy="6025652"/>
              </a:xfrm>
              <a:prstGeom prst="line">
                <a:avLst/>
              </a:prstGeom>
              <a:ln w="19050">
                <a:solidFill>
                  <a:schemeClr val="bg2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4993132" y="128482"/>
                <a:ext cx="608174" cy="353939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b="1" dirty="0"/>
                  <a:t>2021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2F2C6FD-353D-4077-87E2-5AD4C55921B3}"/>
                </a:ext>
              </a:extLst>
            </p:cNvPr>
            <p:cNvGrpSpPr/>
            <p:nvPr/>
          </p:nvGrpSpPr>
          <p:grpSpPr>
            <a:xfrm>
              <a:off x="6585947" y="131049"/>
              <a:ext cx="605288" cy="6575271"/>
              <a:chOff x="6574702" y="131049"/>
              <a:chExt cx="605288" cy="6575271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F55A5888-A840-4A56-AF3C-CA09ECE91D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75178" y="680668"/>
                <a:ext cx="0" cy="6025652"/>
              </a:xfrm>
              <a:prstGeom prst="line">
                <a:avLst/>
              </a:prstGeom>
              <a:ln w="19050">
                <a:solidFill>
                  <a:schemeClr val="bg2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6574702" y="131049"/>
                <a:ext cx="605288" cy="353939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b="1" dirty="0"/>
                  <a:t>2022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3DD51B6C-5BE0-400F-A492-B8043F17AD32}"/>
                </a:ext>
              </a:extLst>
            </p:cNvPr>
            <p:cNvGrpSpPr/>
            <p:nvPr/>
          </p:nvGrpSpPr>
          <p:grpSpPr>
            <a:xfrm>
              <a:off x="8167499" y="131049"/>
              <a:ext cx="599837" cy="6575271"/>
              <a:chOff x="8156240" y="131049"/>
              <a:chExt cx="599837" cy="6575271"/>
            </a:xfrm>
          </p:grpSpPr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8D1C54F9-718A-44A5-BDDE-8A6A2DC9D7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457386" y="680668"/>
                <a:ext cx="0" cy="6025652"/>
              </a:xfrm>
              <a:prstGeom prst="line">
                <a:avLst/>
              </a:prstGeom>
              <a:ln w="19050">
                <a:solidFill>
                  <a:schemeClr val="bg2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BC0F3E0-DBDC-4BB7-9FA1-13031CFFF366}"/>
                  </a:ext>
                </a:extLst>
              </p:cNvPr>
              <p:cNvSpPr txBox="1"/>
              <p:nvPr/>
            </p:nvSpPr>
            <p:spPr>
              <a:xfrm>
                <a:off x="8156240" y="131049"/>
                <a:ext cx="599837" cy="353939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b="1" dirty="0"/>
                  <a:t>2023</a:t>
                </a: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EF75C18-86A1-4A26-9870-D85B94E986AE}"/>
                </a:ext>
              </a:extLst>
            </p:cNvPr>
            <p:cNvGrpSpPr/>
            <p:nvPr/>
          </p:nvGrpSpPr>
          <p:grpSpPr>
            <a:xfrm>
              <a:off x="9743600" y="131049"/>
              <a:ext cx="616188" cy="6575271"/>
              <a:chOff x="9723269" y="131049"/>
              <a:chExt cx="616188" cy="6575271"/>
            </a:xfrm>
          </p:grpSpPr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6D0EEB5D-2484-4889-AF2F-E609AD4D50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39593" y="680668"/>
                <a:ext cx="0" cy="6025652"/>
              </a:xfrm>
              <a:prstGeom prst="line">
                <a:avLst/>
              </a:prstGeom>
              <a:ln w="19050">
                <a:solidFill>
                  <a:schemeClr val="bg2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F2D9A760-730C-4070-B5DD-5B33307EF832}"/>
                  </a:ext>
                </a:extLst>
              </p:cNvPr>
              <p:cNvSpPr txBox="1"/>
              <p:nvPr/>
            </p:nvSpPr>
            <p:spPr>
              <a:xfrm>
                <a:off x="9723269" y="131049"/>
                <a:ext cx="616188" cy="353939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b="1" dirty="0"/>
                  <a:t>2024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9EA77C2-F20B-4ABC-888E-E065E8DA1F26}"/>
                </a:ext>
              </a:extLst>
            </p:cNvPr>
            <p:cNvGrpSpPr/>
            <p:nvPr/>
          </p:nvGrpSpPr>
          <p:grpSpPr>
            <a:xfrm>
              <a:off x="11142089" y="128482"/>
              <a:ext cx="987765" cy="6577838"/>
              <a:chOff x="11142089" y="128482"/>
              <a:chExt cx="987765" cy="6577838"/>
            </a:xfrm>
          </p:grpSpPr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9D18024A-44CC-4A2B-9F18-31FD1A0FB4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635972" y="680668"/>
                <a:ext cx="0" cy="6025652"/>
              </a:xfrm>
              <a:prstGeom prst="line">
                <a:avLst/>
              </a:prstGeom>
              <a:ln w="19050">
                <a:solidFill>
                  <a:schemeClr val="bg2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D1E803F3-91F1-47C2-ACAA-AAC94A78A719}"/>
                  </a:ext>
                </a:extLst>
              </p:cNvPr>
              <p:cNvSpPr txBox="1"/>
              <p:nvPr/>
            </p:nvSpPr>
            <p:spPr>
              <a:xfrm>
                <a:off x="11142089" y="128482"/>
                <a:ext cx="987765" cy="353939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b="1" dirty="0"/>
                  <a:t>Jan 2025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AE46F70-CD98-4694-B718-38184E61969C}"/>
                </a:ext>
              </a:extLst>
            </p:cNvPr>
            <p:cNvGrpSpPr/>
            <p:nvPr/>
          </p:nvGrpSpPr>
          <p:grpSpPr>
            <a:xfrm>
              <a:off x="1622645" y="128482"/>
              <a:ext cx="1011809" cy="6577838"/>
              <a:chOff x="1622645" y="128482"/>
              <a:chExt cx="1011809" cy="6577838"/>
            </a:xfrm>
          </p:grpSpPr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9FBF6AC4-58BE-4CBB-AEF8-EDE31816F5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28550" y="680668"/>
                <a:ext cx="0" cy="6025652"/>
              </a:xfrm>
              <a:prstGeom prst="line">
                <a:avLst/>
              </a:prstGeom>
              <a:ln w="19050">
                <a:solidFill>
                  <a:schemeClr val="bg2">
                    <a:lumMod val="60000"/>
                    <a:lumOff val="40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E7CC639-99EC-4EF4-95B8-42E844E7A89A}"/>
                  </a:ext>
                </a:extLst>
              </p:cNvPr>
              <p:cNvSpPr txBox="1"/>
              <p:nvPr/>
            </p:nvSpPr>
            <p:spPr>
              <a:xfrm>
                <a:off x="1622645" y="128482"/>
                <a:ext cx="1011809" cy="353939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b="1" dirty="0"/>
                  <a:t>Jan 2019</a:t>
                </a:r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6353AD96-92B5-42CA-80FB-7F9C989EFC17}"/>
                </a:ext>
              </a:extLst>
            </p:cNvPr>
            <p:cNvGrpSpPr/>
            <p:nvPr/>
          </p:nvGrpSpPr>
          <p:grpSpPr>
            <a:xfrm>
              <a:off x="1182916" y="436009"/>
              <a:ext cx="10606011" cy="200051"/>
              <a:chOff x="1187851" y="456142"/>
              <a:chExt cx="10606011" cy="200051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322EDE35-E996-4E26-A2C4-B522BD2B54B9}"/>
                  </a:ext>
                </a:extLst>
              </p:cNvPr>
              <p:cNvSpPr txBox="1"/>
              <p:nvPr/>
            </p:nvSpPr>
            <p:spPr>
              <a:xfrm>
                <a:off x="3563225" y="456142"/>
                <a:ext cx="312579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129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5ED0DA2B-7F49-4238-BEAA-0F0EB751488C}"/>
                  </a:ext>
                </a:extLst>
              </p:cNvPr>
              <p:cNvSpPr txBox="1"/>
              <p:nvPr/>
            </p:nvSpPr>
            <p:spPr>
              <a:xfrm>
                <a:off x="5138823" y="456142"/>
                <a:ext cx="304564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133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D674251F-AD3A-4A84-ABBF-0028148E06B1}"/>
                  </a:ext>
                </a:extLst>
              </p:cNvPr>
              <p:cNvSpPr txBox="1"/>
              <p:nvPr/>
            </p:nvSpPr>
            <p:spPr>
              <a:xfrm>
                <a:off x="6711213" y="456142"/>
                <a:ext cx="304564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137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02C02753-2901-415E-BBC6-762696029A9A}"/>
                  </a:ext>
                </a:extLst>
              </p:cNvPr>
              <p:cNvSpPr txBox="1"/>
              <p:nvPr/>
            </p:nvSpPr>
            <p:spPr>
              <a:xfrm>
                <a:off x="8294824" y="456142"/>
                <a:ext cx="310977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141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867981E7-A3C1-41AC-B389-DE531F198F23}"/>
                  </a:ext>
                </a:extLst>
              </p:cNvPr>
              <p:cNvSpPr txBox="1"/>
              <p:nvPr/>
            </p:nvSpPr>
            <p:spPr>
              <a:xfrm>
                <a:off x="9883246" y="456142"/>
                <a:ext cx="309373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145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F428957F-FB8F-4332-9230-4EF0C3347095}"/>
                  </a:ext>
                </a:extLst>
              </p:cNvPr>
              <p:cNvSpPr txBox="1"/>
              <p:nvPr/>
            </p:nvSpPr>
            <p:spPr>
              <a:xfrm>
                <a:off x="11478077" y="456142"/>
                <a:ext cx="315785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149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0C810F66-2A0F-4106-933B-6080789A86CD}"/>
                  </a:ext>
                </a:extLst>
              </p:cNvPr>
              <p:cNvSpPr txBox="1"/>
              <p:nvPr/>
            </p:nvSpPr>
            <p:spPr>
              <a:xfrm>
                <a:off x="3961532" y="456142"/>
                <a:ext cx="307771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130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533A0AE2-9FA9-4441-B260-F5626E7C8923}"/>
                  </a:ext>
                </a:extLst>
              </p:cNvPr>
              <p:cNvSpPr txBox="1"/>
              <p:nvPr/>
            </p:nvSpPr>
            <p:spPr>
              <a:xfrm>
                <a:off x="4355031" y="456142"/>
                <a:ext cx="306168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131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9ABD7971-52EF-49D3-8606-17D2488D8C44}"/>
                  </a:ext>
                </a:extLst>
              </p:cNvPr>
              <p:cNvSpPr txBox="1"/>
              <p:nvPr/>
            </p:nvSpPr>
            <p:spPr>
              <a:xfrm>
                <a:off x="4746927" y="456142"/>
                <a:ext cx="306168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132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F8167102-02AA-408E-ADBD-EE81A9E64003}"/>
                  </a:ext>
                </a:extLst>
              </p:cNvPr>
              <p:cNvSpPr txBox="1"/>
              <p:nvPr/>
            </p:nvSpPr>
            <p:spPr>
              <a:xfrm>
                <a:off x="5529115" y="456142"/>
                <a:ext cx="309373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134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4E3C137F-D699-4894-8653-7C3D1699460F}"/>
                  </a:ext>
                </a:extLst>
              </p:cNvPr>
              <p:cNvSpPr txBox="1"/>
              <p:nvPr/>
            </p:nvSpPr>
            <p:spPr>
              <a:xfrm>
                <a:off x="5924216" y="456142"/>
                <a:ext cx="304564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135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4760B1AE-E318-48F7-9645-87FB1899D415}"/>
                  </a:ext>
                </a:extLst>
              </p:cNvPr>
              <p:cNvSpPr txBox="1"/>
              <p:nvPr/>
            </p:nvSpPr>
            <p:spPr>
              <a:xfrm>
                <a:off x="6314508" y="456142"/>
                <a:ext cx="310977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136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B65AB71-9087-4E29-95DD-E3D7DFFFE7F4}"/>
                  </a:ext>
                </a:extLst>
              </p:cNvPr>
              <p:cNvSpPr txBox="1"/>
              <p:nvPr/>
            </p:nvSpPr>
            <p:spPr>
              <a:xfrm>
                <a:off x="7101505" y="456142"/>
                <a:ext cx="312579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138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12775B8-0C14-45C8-9315-E3AA1A5543FC}"/>
                  </a:ext>
                </a:extLst>
              </p:cNvPr>
              <p:cNvSpPr txBox="1"/>
              <p:nvPr/>
            </p:nvSpPr>
            <p:spPr>
              <a:xfrm>
                <a:off x="7499812" y="456142"/>
                <a:ext cx="310977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139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0E99CD9B-E61E-47DE-9C23-3C41E5496959}"/>
                  </a:ext>
                </a:extLst>
              </p:cNvPr>
              <p:cNvSpPr txBox="1"/>
              <p:nvPr/>
            </p:nvSpPr>
            <p:spPr>
              <a:xfrm>
                <a:off x="7896517" y="456142"/>
                <a:ext cx="312579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140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33BB12E1-8813-4C39-BB0D-A0C29FC29A78}"/>
                  </a:ext>
                </a:extLst>
              </p:cNvPr>
              <p:cNvSpPr txBox="1"/>
              <p:nvPr/>
            </p:nvSpPr>
            <p:spPr>
              <a:xfrm>
                <a:off x="8691529" y="456142"/>
                <a:ext cx="310977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142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3335F910-3609-415A-B226-38A79FFC9145}"/>
                  </a:ext>
                </a:extLst>
              </p:cNvPr>
              <p:cNvSpPr txBox="1"/>
              <p:nvPr/>
            </p:nvSpPr>
            <p:spPr>
              <a:xfrm>
                <a:off x="9088234" y="456142"/>
                <a:ext cx="309373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143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72265E76-CE0C-4F5C-B1F7-81C96C6B8560}"/>
                  </a:ext>
                </a:extLst>
              </p:cNvPr>
              <p:cNvSpPr txBox="1"/>
              <p:nvPr/>
            </p:nvSpPr>
            <p:spPr>
              <a:xfrm>
                <a:off x="9483335" y="456142"/>
                <a:ext cx="314183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144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75943AB8-E222-4832-BEAC-C1C6D49FD21E}"/>
                  </a:ext>
                </a:extLst>
              </p:cNvPr>
              <p:cNvSpPr txBox="1"/>
              <p:nvPr/>
            </p:nvSpPr>
            <p:spPr>
              <a:xfrm>
                <a:off x="10278347" y="456142"/>
                <a:ext cx="315785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146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48A921F9-E7D1-41CA-A604-19F6A4686CD9}"/>
                  </a:ext>
                </a:extLst>
              </p:cNvPr>
              <p:cNvSpPr txBox="1"/>
              <p:nvPr/>
            </p:nvSpPr>
            <p:spPr>
              <a:xfrm>
                <a:off x="10679860" y="456142"/>
                <a:ext cx="309373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147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CD12B5F6-969C-4273-A374-A3582FBB76BF}"/>
                  </a:ext>
                </a:extLst>
              </p:cNvPr>
              <p:cNvSpPr txBox="1"/>
              <p:nvPr/>
            </p:nvSpPr>
            <p:spPr>
              <a:xfrm>
                <a:off x="11074961" y="456142"/>
                <a:ext cx="317389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148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43310A70-D6BC-4290-8DD0-C5EBF6E8CE28}"/>
                  </a:ext>
                </a:extLst>
              </p:cNvPr>
              <p:cNvSpPr txBox="1"/>
              <p:nvPr/>
            </p:nvSpPr>
            <p:spPr>
              <a:xfrm>
                <a:off x="1981215" y="456142"/>
                <a:ext cx="306168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125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F03241CB-AA79-4737-BA52-9E7825EB9872}"/>
                  </a:ext>
                </a:extLst>
              </p:cNvPr>
              <p:cNvSpPr txBox="1"/>
              <p:nvPr/>
            </p:nvSpPr>
            <p:spPr>
              <a:xfrm>
                <a:off x="2373111" y="456142"/>
                <a:ext cx="312579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126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11C5612C-24BE-455E-9EC4-EC9DEE67B4F3}"/>
                  </a:ext>
                </a:extLst>
              </p:cNvPr>
              <p:cNvSpPr txBox="1"/>
              <p:nvPr/>
            </p:nvSpPr>
            <p:spPr>
              <a:xfrm>
                <a:off x="2771418" y="456142"/>
                <a:ext cx="306168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127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D7FA52DC-5EA3-4451-808C-36911AD54C8A}"/>
                  </a:ext>
                </a:extLst>
              </p:cNvPr>
              <p:cNvSpPr txBox="1"/>
              <p:nvPr/>
            </p:nvSpPr>
            <p:spPr>
              <a:xfrm>
                <a:off x="3163314" y="456142"/>
                <a:ext cx="314183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128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08C20783-1301-4CC6-BE69-DA8DEE645539}"/>
                  </a:ext>
                </a:extLst>
              </p:cNvPr>
              <p:cNvSpPr txBox="1"/>
              <p:nvPr/>
            </p:nvSpPr>
            <p:spPr>
              <a:xfrm>
                <a:off x="1187851" y="456142"/>
                <a:ext cx="849587" cy="200051"/>
              </a:xfrm>
              <a:prstGeom prst="rect">
                <a:avLst/>
              </a:prstGeom>
              <a:noFill/>
            </p:spPr>
            <p:txBody>
              <a:bodyPr wrap="none" lIns="76197" tIns="38098" rIns="76197" bIns="38098" rtlCol="0">
                <a:spAutoFit/>
              </a:bodyPr>
              <a:lstStyle/>
              <a:p>
                <a:pPr algn="ctr"/>
                <a:r>
                  <a:rPr lang="en-US" sz="800" b="1" dirty="0">
                    <a:solidFill>
                      <a:schemeClr val="tx1">
                        <a:lumMod val="50000"/>
                      </a:schemeClr>
                    </a:solidFill>
                  </a:rPr>
                  <a:t>MPEG meeting:</a:t>
                </a:r>
                <a:endParaRPr lang="en-US" sz="1100" b="1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28997AE-938D-43B9-9947-37ED82B4A88A}"/>
              </a:ext>
            </a:extLst>
          </p:cNvPr>
          <p:cNvGrpSpPr/>
          <p:nvPr/>
        </p:nvGrpSpPr>
        <p:grpSpPr>
          <a:xfrm>
            <a:off x="26347" y="825454"/>
            <a:ext cx="11862479" cy="5942882"/>
            <a:chOff x="26347" y="503256"/>
            <a:chExt cx="11862479" cy="6265080"/>
          </a:xfrm>
        </p:grpSpPr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8F072690-0420-4E6D-8C26-55C50C328EA9}"/>
                </a:ext>
              </a:extLst>
            </p:cNvPr>
            <p:cNvSpPr txBox="1"/>
            <p:nvPr/>
          </p:nvSpPr>
          <p:spPr>
            <a:xfrm>
              <a:off x="3635027" y="503256"/>
              <a:ext cx="4654862" cy="360000"/>
            </a:xfrm>
            <a:prstGeom prst="rightArrow">
              <a:avLst>
                <a:gd name="adj1" fmla="val 59315"/>
                <a:gd name="adj2" fmla="val 50000"/>
              </a:avLst>
            </a:prstGeom>
            <a:gradFill>
              <a:gsLst>
                <a:gs pos="0">
                  <a:schemeClr val="bg1">
                    <a:alpha val="0"/>
                  </a:schemeClr>
                </a:gs>
                <a:gs pos="100000">
                  <a:srgbClr val="FF9191"/>
                </a:gs>
              </a:gsLst>
              <a:lin ang="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en-US"/>
              </a:defPPr>
              <a:lvl1pPr algn="ctr">
                <a:defRPr sz="1400" b="1" i="1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</a:defRPr>
              </a:lvl1pPr>
            </a:lstStyle>
            <a:p>
              <a:r>
                <a:rPr lang="en-US" sz="1200" dirty="0"/>
                <a:t>VVC Extensions (Machine Learning)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9946646" y="1520188"/>
              <a:ext cx="1942180" cy="1308046"/>
            </a:xfrm>
            <a:prstGeom prst="rect">
              <a:avLst/>
            </a:prstGeom>
            <a:noFill/>
          </p:spPr>
          <p:txBody>
            <a:bodyPr wrap="square" lIns="76197" tIns="38098" rIns="76197" bIns="38098" rtlCol="0">
              <a:spAutoFit/>
            </a:bodyPr>
            <a:lstStyle/>
            <a:p>
              <a:pPr algn="r"/>
              <a:r>
                <a:rPr lang="en-GB" sz="4000" b="1" dirty="0">
                  <a:solidFill>
                    <a:srgbClr val="FF717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Media</a:t>
              </a:r>
              <a:br>
                <a:rPr lang="en-GB" sz="4000" b="1" dirty="0">
                  <a:solidFill>
                    <a:srgbClr val="FF717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GB" sz="4000" b="1" dirty="0">
                  <a:solidFill>
                    <a:srgbClr val="FF717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Coding</a:t>
              </a:r>
              <a:endParaRPr lang="en-GB" sz="4400" b="1" dirty="0">
                <a:solidFill>
                  <a:srgbClr val="FF71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6605FE33-0FB3-4B97-B62A-478662321AEC}"/>
                </a:ext>
              </a:extLst>
            </p:cNvPr>
            <p:cNvSpPr txBox="1"/>
            <p:nvPr/>
          </p:nvSpPr>
          <p:spPr>
            <a:xfrm>
              <a:off x="5685906" y="1454881"/>
              <a:ext cx="2797972" cy="360000"/>
            </a:xfrm>
            <a:prstGeom prst="rightArrow">
              <a:avLst>
                <a:gd name="adj1" fmla="val 59315"/>
                <a:gd name="adj2" fmla="val 50000"/>
              </a:avLst>
            </a:prstGeom>
            <a:gradFill>
              <a:gsLst>
                <a:gs pos="0">
                  <a:srgbClr val="615C56">
                    <a:alpha val="0"/>
                  </a:srgbClr>
                </a:gs>
                <a:gs pos="100000">
                  <a:srgbClr val="D01900"/>
                </a:gs>
              </a:gsLst>
              <a:lin ang="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en-US"/>
              </a:defPPr>
              <a:lvl1pPr algn="ctr">
                <a:defRPr sz="1200" b="1"/>
              </a:lvl1pPr>
            </a:lstStyle>
            <a:p>
              <a:r>
                <a:rPr lang="en-US" dirty="0"/>
                <a:t>MIV v</a:t>
              </a:r>
              <a:r>
                <a:rPr lang="en-US"/>
                <a:t>.2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938963" y="2749012"/>
              <a:ext cx="4316081" cy="411756"/>
            </a:xfrm>
            <a:prstGeom prst="rightArrow">
              <a:avLst>
                <a:gd name="adj1" fmla="val 50969"/>
                <a:gd name="adj2" fmla="val 47829"/>
              </a:avLst>
            </a:prstGeom>
            <a:gradFill>
              <a:gsLst>
                <a:gs pos="0">
                  <a:srgbClr val="615C56">
                    <a:alpha val="0"/>
                  </a:srgbClr>
                </a:gs>
                <a:gs pos="100000">
                  <a:srgbClr val="D01900"/>
                </a:gs>
              </a:gsLst>
              <a:lin ang="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nl-NL"/>
              </a:defPPr>
              <a:lvl1pPr algn="ctr">
                <a:defRPr sz="1400" b="1"/>
              </a:lvl1pPr>
            </a:lstStyle>
            <a:p>
              <a:r>
                <a:rPr lang="en-US" sz="1200" dirty="0"/>
                <a:t>6 DoF Audio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C9B416CB-4D88-45C5-BDB6-C81EE61BBCB5}"/>
                </a:ext>
              </a:extLst>
            </p:cNvPr>
            <p:cNvGrpSpPr/>
            <p:nvPr/>
          </p:nvGrpSpPr>
          <p:grpSpPr>
            <a:xfrm>
              <a:off x="1696910" y="4515167"/>
              <a:ext cx="6253530" cy="367097"/>
              <a:chOff x="2855834" y="4085434"/>
              <a:chExt cx="6253530" cy="367097"/>
            </a:xfrm>
          </p:grpSpPr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6D1F028-3695-4674-9A38-D0CC8AA9CEDE}"/>
                  </a:ext>
                </a:extLst>
              </p:cNvPr>
              <p:cNvSpPr txBox="1"/>
              <p:nvPr/>
            </p:nvSpPr>
            <p:spPr>
              <a:xfrm>
                <a:off x="7077267" y="4092531"/>
                <a:ext cx="2032097" cy="360000"/>
              </a:xfrm>
              <a:prstGeom prst="rightArrow">
                <a:avLst>
                  <a:gd name="adj1" fmla="val 61197"/>
                  <a:gd name="adj2" fmla="val 50000"/>
                </a:avLst>
              </a:prstGeom>
              <a:gradFill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0" scaled="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anchor="ctr" anchorCtr="1">
                <a:noAutofit/>
              </a:bodyPr>
              <a:lstStyle>
                <a:defPPr>
                  <a:defRPr lang="en-US"/>
                </a:defPPr>
                <a:lvl1pPr algn="ctr">
                  <a:defRPr sz="1400" b="1"/>
                </a:lvl1pPr>
              </a:lstStyle>
              <a:p>
                <a:r>
                  <a:rPr lang="en-US" sz="1200" dirty="0"/>
                  <a:t>Scene Description v.2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55834" y="4085434"/>
                <a:ext cx="4344085" cy="360000"/>
              </a:xfrm>
              <a:prstGeom prst="rightArrow">
                <a:avLst>
                  <a:gd name="adj1" fmla="val 61197"/>
                  <a:gd name="adj2" fmla="val 50000"/>
                </a:avLst>
              </a:prstGeom>
              <a:gradFill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0" scaled="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anchor="ctr" anchorCtr="1">
                <a:noAutofit/>
              </a:bodyPr>
              <a:lstStyle>
                <a:defPPr>
                  <a:defRPr lang="en-US"/>
                </a:defPPr>
                <a:lvl1pPr algn="ctr">
                  <a:defRPr sz="1400" b="1"/>
                </a:lvl1pPr>
              </a:lstStyle>
              <a:p>
                <a:r>
                  <a:rPr lang="en-US" sz="1200" dirty="0"/>
                  <a:t>Scene Description</a:t>
                </a: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26347" y="511673"/>
              <a:ext cx="4519165" cy="360000"/>
            </a:xfrm>
            <a:prstGeom prst="rightArrow">
              <a:avLst>
                <a:gd name="adj1" fmla="val 58652"/>
                <a:gd name="adj2" fmla="val 53919"/>
              </a:avLst>
            </a:prstGeom>
            <a:gradFill>
              <a:gsLst>
                <a:gs pos="0">
                  <a:srgbClr val="615C56">
                    <a:alpha val="0"/>
                  </a:srgbClr>
                </a:gs>
                <a:gs pos="100000">
                  <a:srgbClr val="D01900"/>
                </a:gs>
              </a:gsLst>
              <a:lin ang="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nl-NL"/>
              </a:defPPr>
              <a:lvl1pPr algn="ctr">
                <a:defRPr sz="1400" b="1"/>
              </a:lvl1pPr>
            </a:lstStyle>
            <a:p>
              <a:r>
                <a:rPr lang="en-US" sz="1200" dirty="0"/>
                <a:t>Versatile Video Coding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194F710-331C-42CD-B5D9-F8E5BE8212B1}"/>
                </a:ext>
              </a:extLst>
            </p:cNvPr>
            <p:cNvSpPr txBox="1"/>
            <p:nvPr/>
          </p:nvSpPr>
          <p:spPr>
            <a:xfrm>
              <a:off x="574394" y="1454881"/>
              <a:ext cx="5547895" cy="327892"/>
            </a:xfrm>
            <a:prstGeom prst="rightArrow">
              <a:avLst>
                <a:gd name="adj1" fmla="val 57907"/>
                <a:gd name="adj2" fmla="val 53919"/>
              </a:avLst>
            </a:prstGeom>
            <a:gradFill>
              <a:gsLst>
                <a:gs pos="0">
                  <a:srgbClr val="615C56">
                    <a:alpha val="0"/>
                  </a:srgbClr>
                </a:gs>
                <a:gs pos="100000">
                  <a:srgbClr val="D01900"/>
                </a:gs>
              </a:gsLst>
              <a:lin ang="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nl-NL"/>
              </a:defPPr>
              <a:lvl1pPr algn="ctr">
                <a:defRPr sz="1400" b="1"/>
              </a:lvl1pPr>
            </a:lstStyle>
            <a:p>
              <a:r>
                <a:rPr lang="en-US" sz="1200" dirty="0"/>
                <a:t>MPEG Immersive Video (MIV)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AC19E6C-1598-4C83-A3E9-D068AE66778F}"/>
                </a:ext>
              </a:extLst>
            </p:cNvPr>
            <p:cNvSpPr txBox="1"/>
            <p:nvPr/>
          </p:nvSpPr>
          <p:spPr>
            <a:xfrm>
              <a:off x="2241829" y="3053141"/>
              <a:ext cx="5389455" cy="380965"/>
            </a:xfrm>
            <a:prstGeom prst="rightArrow">
              <a:avLst>
                <a:gd name="adj1" fmla="val 55129"/>
                <a:gd name="adj2" fmla="val 52152"/>
              </a:avLst>
            </a:prstGeom>
            <a:gradFill>
              <a:gsLst>
                <a:gs pos="0">
                  <a:srgbClr val="615C56">
                    <a:alpha val="0"/>
                  </a:srgbClr>
                </a:gs>
                <a:gs pos="100000">
                  <a:srgbClr val="D01900"/>
                </a:gs>
              </a:gsLst>
              <a:lin ang="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en-US"/>
              </a:defPPr>
              <a:lvl1pPr algn="ctr">
                <a:defRPr sz="1200" b="1"/>
              </a:lvl1pPr>
            </a:lstStyle>
            <a:p>
              <a:r>
                <a:rPr lang="en-US" dirty="0"/>
                <a:t>Neural Network Compression for Multimedia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57CF918-F15D-444D-9136-046D3FA32274}"/>
                </a:ext>
              </a:extLst>
            </p:cNvPr>
            <p:cNvSpPr txBox="1"/>
            <p:nvPr/>
          </p:nvSpPr>
          <p:spPr>
            <a:xfrm>
              <a:off x="1568676" y="836533"/>
              <a:ext cx="2623377" cy="348167"/>
            </a:xfrm>
            <a:prstGeom prst="rightArrow">
              <a:avLst>
                <a:gd name="adj1" fmla="val 55318"/>
                <a:gd name="adj2" fmla="val 60002"/>
              </a:avLst>
            </a:prstGeom>
            <a:gradFill>
              <a:gsLst>
                <a:gs pos="0">
                  <a:srgbClr val="615C56">
                    <a:alpha val="0"/>
                  </a:srgbClr>
                </a:gs>
                <a:gs pos="100000">
                  <a:srgbClr val="D01900"/>
                </a:gs>
              </a:gsLst>
              <a:lin ang="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en-US"/>
              </a:defPPr>
              <a:lvl1pPr algn="ctr">
                <a:defRPr sz="1200" b="1"/>
              </a:lvl1pPr>
            </a:lstStyle>
            <a:p>
              <a:r>
                <a:rPr lang="en-US" dirty="0"/>
                <a:t>Essential Video Coding (MPEG-5)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724C1E02-F49C-460B-AD3B-AF59AACEBED2}"/>
                </a:ext>
              </a:extLst>
            </p:cNvPr>
            <p:cNvSpPr txBox="1"/>
            <p:nvPr/>
          </p:nvSpPr>
          <p:spPr>
            <a:xfrm>
              <a:off x="1155984" y="1130958"/>
              <a:ext cx="3391448" cy="360000"/>
            </a:xfrm>
            <a:prstGeom prst="rightArrow">
              <a:avLst>
                <a:gd name="adj1" fmla="val 57904"/>
                <a:gd name="adj2" fmla="val 53919"/>
              </a:avLst>
            </a:prstGeom>
            <a:gradFill>
              <a:gsLst>
                <a:gs pos="0">
                  <a:srgbClr val="615C56">
                    <a:alpha val="0"/>
                  </a:srgbClr>
                </a:gs>
                <a:gs pos="100000">
                  <a:srgbClr val="D01900"/>
                </a:gs>
              </a:gsLst>
              <a:lin ang="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en-US"/>
              </a:defPPr>
              <a:lvl1pPr algn="ctr">
                <a:defRPr sz="1200" b="1"/>
              </a:lvl1pPr>
            </a:lstStyle>
            <a:p>
              <a:r>
                <a:rPr lang="en-US" dirty="0"/>
                <a:t>Low Complexity Enhancement Video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F1963D3-E007-4D6A-8FB7-3ACD0A7D91FC}"/>
                </a:ext>
              </a:extLst>
            </p:cNvPr>
            <p:cNvSpPr txBox="1"/>
            <p:nvPr/>
          </p:nvSpPr>
          <p:spPr>
            <a:xfrm>
              <a:off x="1086619" y="5223561"/>
              <a:ext cx="3543272" cy="331469"/>
            </a:xfrm>
            <a:prstGeom prst="rightArrow">
              <a:avLst>
                <a:gd name="adj1" fmla="val 58922"/>
                <a:gd name="adj2" fmla="val 50000"/>
              </a:avLst>
            </a:prstGeom>
            <a:gradFill>
              <a:gsLst>
                <a:gs pos="0">
                  <a:schemeClr val="bg1">
                    <a:alpha val="0"/>
                  </a:schemeClr>
                </a:gs>
                <a:gs pos="100000">
                  <a:schemeClr val="tx2">
                    <a:lumMod val="75000"/>
                  </a:schemeClr>
                </a:gs>
              </a:gsLst>
              <a:lin ang="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en-US"/>
              </a:defPPr>
              <a:lvl1pPr algn="ctr">
                <a:defRPr sz="1400" b="1"/>
              </a:lvl1pPr>
            </a:lstStyle>
            <a:p>
              <a:r>
                <a:rPr lang="en-US" sz="1200" dirty="0"/>
                <a:t>PCC Systems Support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24C4850-CD38-4345-B697-6837287078FD}"/>
                </a:ext>
              </a:extLst>
            </p:cNvPr>
            <p:cNvSpPr txBox="1"/>
            <p:nvPr/>
          </p:nvSpPr>
          <p:spPr>
            <a:xfrm>
              <a:off x="1937980" y="6408336"/>
              <a:ext cx="4143714" cy="360000"/>
            </a:xfrm>
            <a:prstGeom prst="rightArrow">
              <a:avLst>
                <a:gd name="adj1" fmla="val 57233"/>
                <a:gd name="adj2" fmla="val 50000"/>
              </a:avLst>
            </a:prstGeom>
            <a:gradFill>
              <a:gsLst>
                <a:gs pos="0">
                  <a:srgbClr val="615C56">
                    <a:alpha val="0"/>
                  </a:srgbClr>
                </a:gs>
                <a:gs pos="100000">
                  <a:srgbClr val="6274D8"/>
                </a:gs>
              </a:gsLst>
              <a:lin ang="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en-US"/>
              </a:defPPr>
              <a:lvl1pPr algn="ctr">
                <a:defRPr sz="1200" b="1"/>
              </a:lvl1pPr>
            </a:lstStyle>
            <a:p>
              <a:r>
                <a:rPr lang="en-US" dirty="0"/>
                <a:t>Genome Annotation Compression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45DF877-EEDF-4EEE-AF4B-D7552B0F8387}"/>
                </a:ext>
              </a:extLst>
            </p:cNvPr>
            <p:cNvGrpSpPr/>
            <p:nvPr/>
          </p:nvGrpSpPr>
          <p:grpSpPr>
            <a:xfrm>
              <a:off x="532536" y="2236649"/>
              <a:ext cx="7377973" cy="360000"/>
              <a:chOff x="1691460" y="2463117"/>
              <a:chExt cx="7377973" cy="360000"/>
            </a:xfrm>
          </p:grpSpPr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4FB8998D-A96F-462E-99C3-05C6D5A1B856}"/>
                  </a:ext>
                </a:extLst>
              </p:cNvPr>
              <p:cNvSpPr txBox="1"/>
              <p:nvPr/>
            </p:nvSpPr>
            <p:spPr>
              <a:xfrm>
                <a:off x="5586838" y="2470563"/>
                <a:ext cx="3482595" cy="345109"/>
              </a:xfrm>
              <a:prstGeom prst="rightArrow">
                <a:avLst>
                  <a:gd name="adj1" fmla="val 54721"/>
                  <a:gd name="adj2" fmla="val 50000"/>
                </a:avLst>
              </a:prstGeom>
              <a:gradFill>
                <a:gsLst>
                  <a:gs pos="0">
                    <a:schemeClr val="bg1">
                      <a:alpha val="0"/>
                    </a:schemeClr>
                  </a:gs>
                  <a:gs pos="100000">
                    <a:srgbClr val="FF9191"/>
                  </a:gs>
                </a:gsLst>
                <a:lin ang="0" scaled="0"/>
              </a:gra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anchor="ctr" anchorCtr="1">
                <a:noAutofit/>
              </a:bodyPr>
              <a:lstStyle>
                <a:defPPr>
                  <a:defRPr lang="en-US"/>
                </a:defPPr>
                <a:lvl1pPr algn="ctr">
                  <a:defRPr sz="1200" b="1" i="1"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</a:defRPr>
                </a:lvl1pPr>
              </a:lstStyle>
              <a:p>
                <a:r>
                  <a:rPr lang="en-US" dirty="0"/>
                  <a:t>Geometry PCC v.2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5732923-E569-477C-BCC3-96665F60509B}"/>
                  </a:ext>
                </a:extLst>
              </p:cNvPr>
              <p:cNvSpPr txBox="1"/>
              <p:nvPr/>
            </p:nvSpPr>
            <p:spPr>
              <a:xfrm>
                <a:off x="1691460" y="2463117"/>
                <a:ext cx="4344091" cy="360000"/>
              </a:xfrm>
              <a:prstGeom prst="rightArrow">
                <a:avLst>
                  <a:gd name="adj1" fmla="val 60492"/>
                  <a:gd name="adj2" fmla="val 50000"/>
                </a:avLst>
              </a:prstGeom>
              <a:gradFill>
                <a:gsLst>
                  <a:gs pos="0">
                    <a:srgbClr val="615C56">
                      <a:alpha val="0"/>
                    </a:srgbClr>
                  </a:gs>
                  <a:gs pos="100000">
                    <a:srgbClr val="D01900"/>
                  </a:gs>
                </a:gsLst>
                <a:lin ang="0" scaled="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anchor="ctr" anchorCtr="1">
                <a:noAutofit/>
              </a:bodyPr>
              <a:lstStyle>
                <a:defPPr>
                  <a:defRPr lang="en-US"/>
                </a:defPPr>
                <a:lvl1pPr algn="ctr">
                  <a:defRPr sz="1200" b="1"/>
                </a:lvl1pPr>
              </a:lstStyle>
              <a:p>
                <a:r>
                  <a:rPr lang="en-US" dirty="0"/>
                  <a:t>Geometry Point Cloud Compression (G-PCC) </a:t>
                </a:r>
              </a:p>
            </p:txBody>
          </p:sp>
        </p:grp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552BF3B-8DE4-4582-81D7-C71CB6CE9126}"/>
                </a:ext>
              </a:extLst>
            </p:cNvPr>
            <p:cNvSpPr txBox="1"/>
            <p:nvPr/>
          </p:nvSpPr>
          <p:spPr>
            <a:xfrm>
              <a:off x="338592" y="5509167"/>
              <a:ext cx="2962155" cy="360000"/>
            </a:xfrm>
            <a:prstGeom prst="rightArrow">
              <a:avLst>
                <a:gd name="adj1" fmla="val 54618"/>
                <a:gd name="adj2" fmla="val 50000"/>
              </a:avLst>
            </a:prstGeom>
            <a:gradFill>
              <a:gsLst>
                <a:gs pos="0">
                  <a:schemeClr val="bg1">
                    <a:alpha val="0"/>
                  </a:schemeClr>
                </a:gs>
                <a:gs pos="100000">
                  <a:schemeClr val="tx2">
                    <a:lumMod val="75000"/>
                  </a:schemeClr>
                </a:gs>
              </a:gsLst>
              <a:lin ang="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en-US"/>
              </a:defPPr>
              <a:lvl1pPr algn="ctr">
                <a:defRPr sz="1400" b="1"/>
              </a:lvl1pPr>
            </a:lstStyle>
            <a:p>
              <a:r>
                <a:rPr lang="en-US" sz="1200" dirty="0"/>
                <a:t>CMAF v.2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B6BA9591-CE6C-4A66-A1EA-06E8D0098681}"/>
                </a:ext>
              </a:extLst>
            </p:cNvPr>
            <p:cNvSpPr txBox="1"/>
            <p:nvPr/>
          </p:nvSpPr>
          <p:spPr>
            <a:xfrm>
              <a:off x="881676" y="2604491"/>
              <a:ext cx="3310375" cy="348167"/>
            </a:xfrm>
            <a:prstGeom prst="rightArrow">
              <a:avLst>
                <a:gd name="adj1" fmla="val 55318"/>
                <a:gd name="adj2" fmla="val 60002"/>
              </a:avLst>
            </a:prstGeom>
            <a:gradFill>
              <a:gsLst>
                <a:gs pos="0">
                  <a:srgbClr val="615C56">
                    <a:alpha val="0"/>
                  </a:srgbClr>
                </a:gs>
                <a:gs pos="100000">
                  <a:srgbClr val="D01900"/>
                </a:gs>
              </a:gsLst>
              <a:lin ang="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en-US"/>
              </a:defPPr>
              <a:lvl1pPr algn="ctr">
                <a:defRPr sz="1200" b="1"/>
              </a:lvl1pPr>
            </a:lstStyle>
            <a:p>
              <a:r>
                <a:rPr lang="en-US" dirty="0" err="1"/>
                <a:t>Colour</a:t>
              </a:r>
              <a:r>
                <a:rPr lang="en-US" dirty="0"/>
                <a:t> Support in Open Font Format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ACA79DC9-238D-42B0-B026-7C88954F62BC}"/>
                </a:ext>
              </a:extLst>
            </p:cNvPr>
            <p:cNvSpPr txBox="1"/>
            <p:nvPr/>
          </p:nvSpPr>
          <p:spPr>
            <a:xfrm>
              <a:off x="1507184" y="5785290"/>
              <a:ext cx="3778614" cy="360000"/>
            </a:xfrm>
            <a:prstGeom prst="rightArrow">
              <a:avLst>
                <a:gd name="adj1" fmla="val 54618"/>
                <a:gd name="adj2" fmla="val 50000"/>
              </a:avLst>
            </a:prstGeom>
            <a:gradFill>
              <a:gsLst>
                <a:gs pos="0">
                  <a:schemeClr val="bg1">
                    <a:alpha val="0"/>
                  </a:schemeClr>
                </a:gs>
                <a:gs pos="100000">
                  <a:schemeClr val="tx2">
                    <a:lumMod val="75000"/>
                  </a:schemeClr>
                </a:gs>
              </a:gsLst>
              <a:lin ang="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en-US"/>
              </a:defPPr>
              <a:lvl1pPr algn="ctr">
                <a:defRPr sz="1400" b="1"/>
              </a:lvl1pPr>
            </a:lstStyle>
            <a:p>
              <a:r>
                <a:rPr lang="en-US" sz="1200" dirty="0"/>
                <a:t>Partial File Format v.2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6030D51-3357-4735-943D-3213D203B034}"/>
                </a:ext>
              </a:extLst>
            </p:cNvPr>
            <p:cNvSpPr txBox="1"/>
            <p:nvPr/>
          </p:nvSpPr>
          <p:spPr>
            <a:xfrm>
              <a:off x="4010205" y="1730553"/>
              <a:ext cx="3246070" cy="378995"/>
            </a:xfrm>
            <a:prstGeom prst="rightArrow">
              <a:avLst>
                <a:gd name="adj1" fmla="val 52605"/>
                <a:gd name="adj2" fmla="val 53919"/>
              </a:avLst>
            </a:prstGeom>
            <a:gradFill>
              <a:gsLst>
                <a:gs pos="0">
                  <a:srgbClr val="615C56">
                    <a:alpha val="0"/>
                  </a:srgbClr>
                </a:gs>
                <a:gs pos="100000">
                  <a:srgbClr val="D01900"/>
                </a:gs>
              </a:gsLst>
              <a:lin ang="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nl-NL"/>
              </a:defPPr>
              <a:lvl1pPr algn="ctr">
                <a:defRPr sz="1400" b="1"/>
              </a:lvl1pPr>
            </a:lstStyle>
            <a:p>
              <a:r>
                <a:rPr lang="en-US" sz="1200" dirty="0"/>
                <a:t>Dynamic Mesh Compression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19BD238-4452-47EF-AAE0-9797B5C042A8}"/>
                </a:ext>
              </a:extLst>
            </p:cNvPr>
            <p:cNvGrpSpPr/>
            <p:nvPr/>
          </p:nvGrpSpPr>
          <p:grpSpPr>
            <a:xfrm>
              <a:off x="973480" y="4100982"/>
              <a:ext cx="5038787" cy="360000"/>
              <a:chOff x="2132404" y="5055975"/>
              <a:chExt cx="4982563" cy="360000"/>
            </a:xfrm>
          </p:grpSpPr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97F39934-759F-49DA-8870-5C4A00AB96B2}"/>
                  </a:ext>
                </a:extLst>
              </p:cNvPr>
              <p:cNvSpPr txBox="1"/>
              <p:nvPr/>
            </p:nvSpPr>
            <p:spPr>
              <a:xfrm>
                <a:off x="5953483" y="5055975"/>
                <a:ext cx="1161484" cy="360000"/>
              </a:xfrm>
              <a:prstGeom prst="rightArrow">
                <a:avLst>
                  <a:gd name="adj1" fmla="val 60230"/>
                  <a:gd name="adj2" fmla="val 50000"/>
                </a:avLst>
              </a:prstGeom>
              <a:gradFill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0" scaled="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anchor="ctr" anchorCtr="1">
                <a:noAutofit/>
              </a:bodyPr>
              <a:lstStyle>
                <a:defPPr>
                  <a:defRPr lang="nl-NL"/>
                </a:defPPr>
                <a:lvl1pPr algn="ctr">
                  <a:defRPr sz="1400" b="1"/>
                </a:lvl1pPr>
              </a:lstStyle>
              <a:p>
                <a:r>
                  <a:rPr lang="en-US" sz="1200" dirty="0"/>
                  <a:t>OMAF v.3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132404" y="5055975"/>
                <a:ext cx="4008918" cy="360000"/>
              </a:xfrm>
              <a:prstGeom prst="rightArrow">
                <a:avLst>
                  <a:gd name="adj1" fmla="val 60230"/>
                  <a:gd name="adj2" fmla="val 50000"/>
                </a:avLst>
              </a:prstGeom>
              <a:gradFill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0" scaled="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anchor="ctr" anchorCtr="1">
                <a:noAutofit/>
              </a:bodyPr>
              <a:lstStyle>
                <a:defPPr>
                  <a:defRPr lang="nl-NL"/>
                </a:defPPr>
                <a:lvl1pPr algn="ctr">
                  <a:defRPr sz="1400" b="1"/>
                </a:lvl1pPr>
              </a:lstStyle>
              <a:p>
                <a:r>
                  <a:rPr lang="en-US" sz="1200" dirty="0"/>
                  <a:t>OMAF v.2</a:t>
                </a:r>
              </a:p>
            </p:txBody>
          </p:sp>
        </p:grp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8CE86551-98AB-4711-8E04-DEEA31D9F0A9}"/>
                </a:ext>
              </a:extLst>
            </p:cNvPr>
            <p:cNvSpPr txBox="1"/>
            <p:nvPr/>
          </p:nvSpPr>
          <p:spPr>
            <a:xfrm>
              <a:off x="2856322" y="4896786"/>
              <a:ext cx="3155954" cy="360000"/>
            </a:xfrm>
            <a:prstGeom prst="rightArrow">
              <a:avLst>
                <a:gd name="adj1" fmla="val 61197"/>
                <a:gd name="adj2" fmla="val 50000"/>
              </a:avLst>
            </a:prstGeom>
            <a:gradFill>
              <a:gsLst>
                <a:gs pos="0">
                  <a:schemeClr val="bg1">
                    <a:alpha val="0"/>
                  </a:schemeClr>
                </a:gs>
                <a:gs pos="100000">
                  <a:schemeClr val="tx2">
                    <a:lumMod val="75000"/>
                  </a:schemeClr>
                </a:gs>
              </a:gsLst>
              <a:lin ang="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en-US"/>
              </a:defPPr>
              <a:lvl1pPr algn="ctr">
                <a:defRPr sz="1400" b="1"/>
              </a:lvl1pPr>
            </a:lstStyle>
            <a:p>
              <a:r>
                <a:rPr lang="en-US" sz="1200" dirty="0"/>
                <a:t>Video Decoding  Interface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B61FFD1-8AF1-4C3B-AB61-BA8DBBBA2115}"/>
                </a:ext>
              </a:extLst>
            </p:cNvPr>
            <p:cNvSpPr txBox="1"/>
            <p:nvPr/>
          </p:nvSpPr>
          <p:spPr>
            <a:xfrm>
              <a:off x="9561662" y="5370468"/>
              <a:ext cx="2327164" cy="1308046"/>
            </a:xfrm>
            <a:prstGeom prst="rect">
              <a:avLst/>
            </a:prstGeom>
            <a:noFill/>
          </p:spPr>
          <p:txBody>
            <a:bodyPr wrap="square" lIns="76197" tIns="38098" rIns="76197" bIns="38098" rtlCol="0">
              <a:spAutoFit/>
            </a:bodyPr>
            <a:lstStyle/>
            <a:p>
              <a:pPr algn="r"/>
              <a:r>
                <a:rPr lang="en-GB" sz="4000" b="1" dirty="0">
                  <a:solidFill>
                    <a:srgbClr val="A3ACE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Beyond</a:t>
              </a:r>
              <a:br>
                <a:rPr lang="en-GB" sz="4000" b="1" dirty="0">
                  <a:solidFill>
                    <a:srgbClr val="A3ACE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</a:br>
              <a:r>
                <a:rPr lang="en-GB" sz="4000" b="1" dirty="0">
                  <a:solidFill>
                    <a:srgbClr val="A3ACE5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Media</a:t>
              </a:r>
              <a:endParaRPr lang="en-GB" sz="6000" b="1" dirty="0">
                <a:solidFill>
                  <a:srgbClr val="A3AC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CB34CD8E-8449-4EF9-BC2C-4707D60FE0ED}"/>
                </a:ext>
              </a:extLst>
            </p:cNvPr>
            <p:cNvGrpSpPr/>
            <p:nvPr/>
          </p:nvGrpSpPr>
          <p:grpSpPr>
            <a:xfrm>
              <a:off x="549087" y="3701809"/>
              <a:ext cx="5463175" cy="373468"/>
              <a:chOff x="1708011" y="5420892"/>
              <a:chExt cx="5406957" cy="373468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1708011" y="5420892"/>
                <a:ext cx="3310226" cy="354607"/>
              </a:xfrm>
              <a:prstGeom prst="rightArrow">
                <a:avLst>
                  <a:gd name="adj1" fmla="val 61188"/>
                  <a:gd name="adj2" fmla="val 50000"/>
                </a:avLst>
              </a:prstGeom>
              <a:gradFill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0" scaled="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anchor="ctr" anchorCtr="1">
                <a:noAutofit/>
              </a:bodyPr>
              <a:lstStyle>
                <a:defPPr>
                  <a:defRPr lang="en-US"/>
                </a:defPPr>
                <a:lvl1pPr algn="ctr">
                  <a:defRPr sz="1400" b="1"/>
                </a:lvl1pPr>
              </a:lstStyle>
              <a:p>
                <a:r>
                  <a:rPr lang="en-US" sz="1200" dirty="0"/>
                  <a:t>Network-Based Media Processing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433CB3F-4689-4423-A7CE-D41DB9ABA9D6}"/>
                  </a:ext>
                </a:extLst>
              </p:cNvPr>
              <p:cNvSpPr txBox="1"/>
              <p:nvPr/>
            </p:nvSpPr>
            <p:spPr>
              <a:xfrm>
                <a:off x="4934922" y="5439753"/>
                <a:ext cx="2180046" cy="354607"/>
              </a:xfrm>
              <a:prstGeom prst="rightArrow">
                <a:avLst>
                  <a:gd name="adj1" fmla="val 61188"/>
                  <a:gd name="adj2" fmla="val 50000"/>
                </a:avLst>
              </a:prstGeom>
              <a:gradFill>
                <a:gsLst>
                  <a:gs pos="0">
                    <a:schemeClr val="bg1">
                      <a:alpha val="0"/>
                    </a:schemeClr>
                  </a:gs>
                  <a:gs pos="100000">
                    <a:schemeClr val="tx2">
                      <a:lumMod val="75000"/>
                    </a:schemeClr>
                  </a:gs>
                </a:gsLst>
                <a:lin ang="0" scaled="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anchor="ctr" anchorCtr="1">
                <a:noAutofit/>
              </a:bodyPr>
              <a:lstStyle>
                <a:defPPr>
                  <a:defRPr lang="en-US"/>
                </a:defPPr>
                <a:lvl1pPr algn="ctr">
                  <a:defRPr sz="1400" b="1"/>
                </a:lvl1pPr>
              </a:lstStyle>
              <a:p>
                <a:r>
                  <a:rPr lang="en-US" sz="1200" dirty="0"/>
                  <a:t>NBMP v.2</a:t>
                </a: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7A61075F-5FFA-4435-9029-F498EF33BBC4}"/>
                </a:ext>
              </a:extLst>
            </p:cNvPr>
            <p:cNvGrpSpPr/>
            <p:nvPr/>
          </p:nvGrpSpPr>
          <p:grpSpPr>
            <a:xfrm>
              <a:off x="2938963" y="3339581"/>
              <a:ext cx="7636253" cy="411756"/>
              <a:chOff x="4097887" y="1820669"/>
              <a:chExt cx="7636253" cy="411756"/>
            </a:xfrm>
          </p:grpSpPr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B1519FAC-8B5B-4AFE-985E-7269DB4C57EA}"/>
                  </a:ext>
                </a:extLst>
              </p:cNvPr>
              <p:cNvSpPr txBox="1"/>
              <p:nvPr/>
            </p:nvSpPr>
            <p:spPr>
              <a:xfrm>
                <a:off x="8452579" y="1820669"/>
                <a:ext cx="3281561" cy="411756"/>
              </a:xfrm>
              <a:prstGeom prst="rightArrow">
                <a:avLst>
                  <a:gd name="adj1" fmla="val 50969"/>
                  <a:gd name="adj2" fmla="val 47829"/>
                </a:avLst>
              </a:prstGeom>
              <a:gradFill>
                <a:gsLst>
                  <a:gs pos="0">
                    <a:schemeClr val="bg1">
                      <a:alpha val="0"/>
                    </a:schemeClr>
                  </a:gs>
                  <a:gs pos="100000">
                    <a:srgbClr val="FF9191"/>
                  </a:gs>
                </a:gsLst>
                <a:lin ang="0" scaled="0"/>
              </a:gra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anchor="ctr" anchorCtr="1">
                <a:noAutofit/>
              </a:bodyPr>
              <a:lstStyle>
                <a:defPPr>
                  <a:defRPr lang="en-US"/>
                </a:defPPr>
                <a:lvl1pPr algn="ctr">
                  <a:defRPr sz="1200" b="1" i="1">
                    <a:solidFill>
                      <a:schemeClr val="tx1">
                        <a:lumMod val="50000"/>
                        <a:lumOff val="50000"/>
                      </a:schemeClr>
                    </a:solidFill>
                    <a:effectLst/>
                  </a:defRPr>
                </a:lvl1pPr>
              </a:lstStyle>
              <a:p>
                <a:r>
                  <a:rPr lang="en-US" dirty="0"/>
                  <a:t>VCM v</a:t>
                </a:r>
                <a:r>
                  <a:rPr lang="en-US"/>
                  <a:t>.2</a:t>
                </a:r>
                <a:endParaRPr lang="en-US" dirty="0"/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2F5F0901-6AB6-4A6C-8E9C-A8575F63C35E}"/>
                  </a:ext>
                </a:extLst>
              </p:cNvPr>
              <p:cNvSpPr txBox="1"/>
              <p:nvPr/>
            </p:nvSpPr>
            <p:spPr>
              <a:xfrm>
                <a:off x="4097887" y="1820669"/>
                <a:ext cx="5132170" cy="411756"/>
              </a:xfrm>
              <a:prstGeom prst="rightArrow">
                <a:avLst>
                  <a:gd name="adj1" fmla="val 50969"/>
                  <a:gd name="adj2" fmla="val 47829"/>
                </a:avLst>
              </a:prstGeom>
              <a:gradFill>
                <a:gsLst>
                  <a:gs pos="0">
                    <a:srgbClr val="615C56">
                      <a:alpha val="0"/>
                    </a:srgbClr>
                  </a:gs>
                  <a:gs pos="100000">
                    <a:srgbClr val="D01900"/>
                  </a:gs>
                </a:gsLst>
                <a:lin ang="0" scaled="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anchor="ctr" anchorCtr="1">
                <a:noAutofit/>
              </a:bodyPr>
              <a:lstStyle>
                <a:defPPr>
                  <a:defRPr lang="en-US"/>
                </a:defPPr>
                <a:lvl1pPr algn="ctr">
                  <a:defRPr sz="1200" b="1"/>
                </a:lvl1pPr>
              </a:lstStyle>
              <a:p>
                <a:r>
                  <a:rPr lang="en-US" dirty="0"/>
                  <a:t>Video Coding for Machines</a:t>
                </a:r>
              </a:p>
            </p:txBody>
          </p:sp>
        </p:grp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0D19399-7260-4B02-A87C-41EAEE11FCD2}"/>
                </a:ext>
              </a:extLst>
            </p:cNvPr>
            <p:cNvSpPr txBox="1"/>
            <p:nvPr/>
          </p:nvSpPr>
          <p:spPr>
            <a:xfrm>
              <a:off x="9413408" y="3822065"/>
              <a:ext cx="2475418" cy="1308046"/>
            </a:xfrm>
            <a:prstGeom prst="rect">
              <a:avLst/>
            </a:prstGeom>
            <a:noFill/>
          </p:spPr>
          <p:txBody>
            <a:bodyPr wrap="square" lIns="76197" tIns="38098" rIns="76197" bIns="38098" rtlCol="0">
              <a:spAutoFit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73CBB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orbel" panose="020B0503020204020204"/>
                  <a:ea typeface="+mn-ea"/>
                  <a:cs typeface="+mn-cs"/>
                </a:rPr>
                <a:t>Systems </a:t>
              </a:r>
              <a:br>
                <a:rPr kumimoji="0" lang="en-GB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73CBB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orbel" panose="020B0503020204020204"/>
                  <a:ea typeface="+mn-ea"/>
                  <a:cs typeface="+mn-cs"/>
                </a:rPr>
              </a:br>
              <a:r>
                <a:rPr kumimoji="0" lang="en-GB" sz="4000" b="1" i="0" u="none" strike="noStrike" kern="1200" cap="none" spc="0" normalizeH="0" baseline="0" noProof="0" dirty="0">
                  <a:ln>
                    <a:noFill/>
                  </a:ln>
                  <a:solidFill>
                    <a:srgbClr val="73CBB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orbel" panose="020B0503020204020204"/>
                  <a:ea typeface="+mn-ea"/>
                  <a:cs typeface="+mn-cs"/>
                </a:rPr>
                <a:t>and Tools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5C4E54B-A8C0-4DCB-8626-94A2186E007E}"/>
                </a:ext>
              </a:extLst>
            </p:cNvPr>
            <p:cNvGrpSpPr/>
            <p:nvPr/>
          </p:nvGrpSpPr>
          <p:grpSpPr>
            <a:xfrm>
              <a:off x="532536" y="6080120"/>
              <a:ext cx="7140429" cy="373579"/>
              <a:chOff x="1691460" y="526769"/>
              <a:chExt cx="7140429" cy="373579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1691460" y="526769"/>
                <a:ext cx="3584096" cy="360000"/>
              </a:xfrm>
              <a:prstGeom prst="rightArrow">
                <a:avLst>
                  <a:gd name="adj1" fmla="val 57233"/>
                  <a:gd name="adj2" fmla="val 50000"/>
                </a:avLst>
              </a:prstGeom>
              <a:gradFill>
                <a:gsLst>
                  <a:gs pos="0">
                    <a:srgbClr val="615C56">
                      <a:alpha val="0"/>
                    </a:srgbClr>
                  </a:gs>
                  <a:gs pos="100000">
                    <a:srgbClr val="6274D8"/>
                  </a:gs>
                </a:gsLst>
                <a:lin ang="0" scaled="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anchor="ctr" anchorCtr="1">
                <a:noAutofit/>
              </a:bodyPr>
              <a:lstStyle>
                <a:defPPr>
                  <a:defRPr lang="en-US"/>
                </a:defPPr>
                <a:lvl1pPr algn="ctr">
                  <a:defRPr sz="1200" b="1"/>
                </a:lvl1pPr>
              </a:lstStyle>
              <a:p>
                <a:r>
                  <a:rPr lang="en-US" dirty="0"/>
                  <a:t>Genome Compression</a:t>
                </a: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BDA26092-9A57-4C05-AE31-D7BC0D2150CA}"/>
                  </a:ext>
                </a:extLst>
              </p:cNvPr>
              <p:cNvSpPr txBox="1"/>
              <p:nvPr/>
            </p:nvSpPr>
            <p:spPr>
              <a:xfrm>
                <a:off x="4841630" y="540348"/>
                <a:ext cx="3990259" cy="360000"/>
              </a:xfrm>
              <a:prstGeom prst="rightArrow">
                <a:avLst>
                  <a:gd name="adj1" fmla="val 57233"/>
                  <a:gd name="adj2" fmla="val 50000"/>
                </a:avLst>
              </a:prstGeom>
              <a:gradFill>
                <a:gsLst>
                  <a:gs pos="0">
                    <a:srgbClr val="615C56">
                      <a:alpha val="0"/>
                    </a:srgbClr>
                  </a:gs>
                  <a:gs pos="100000">
                    <a:srgbClr val="6274D8"/>
                  </a:gs>
                </a:gsLst>
                <a:lin ang="0" scaled="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anchor="ctr" anchorCtr="1">
                <a:noAutofit/>
              </a:bodyPr>
              <a:lstStyle>
                <a:defPPr>
                  <a:defRPr lang="en-US"/>
                </a:defPPr>
                <a:lvl1pPr algn="ctr">
                  <a:defRPr sz="1200" b="1"/>
                </a:lvl1pPr>
              </a:lstStyle>
              <a:p>
                <a:r>
                  <a:rPr lang="en-US" dirty="0"/>
                  <a:t>Genome Compression v.2</a:t>
                </a: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246897" y="1750865"/>
              <a:ext cx="4329715" cy="360000"/>
            </a:xfrm>
            <a:prstGeom prst="rightArrow">
              <a:avLst>
                <a:gd name="adj1" fmla="val 54721"/>
                <a:gd name="adj2" fmla="val 50000"/>
              </a:avLst>
            </a:prstGeom>
            <a:gradFill>
              <a:gsLst>
                <a:gs pos="0">
                  <a:srgbClr val="615C56">
                    <a:alpha val="0"/>
                  </a:srgbClr>
                </a:gs>
                <a:gs pos="100000">
                  <a:srgbClr val="D01900"/>
                </a:gs>
              </a:gsLst>
              <a:lin ang="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nl-NL"/>
              </a:defPPr>
              <a:lvl1pPr algn="ctr">
                <a:defRPr sz="1400" b="1"/>
              </a:lvl1pPr>
            </a:lstStyle>
            <a:p>
              <a:r>
                <a:rPr lang="en-US" sz="1200" dirty="0"/>
                <a:t>Visual Volumetric Video-Based Coding (V3C)</a:t>
              </a: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D3CDA8D-553D-44A1-91B1-B519F33F547D}"/>
                </a:ext>
              </a:extLst>
            </p:cNvPr>
            <p:cNvSpPr txBox="1"/>
            <p:nvPr/>
          </p:nvSpPr>
          <p:spPr>
            <a:xfrm>
              <a:off x="7067884" y="3053141"/>
              <a:ext cx="2935401" cy="380965"/>
            </a:xfrm>
            <a:prstGeom prst="rightArrow">
              <a:avLst>
                <a:gd name="adj1" fmla="val 55129"/>
                <a:gd name="adj2" fmla="val 52152"/>
              </a:avLst>
            </a:prstGeom>
            <a:gradFill>
              <a:gsLst>
                <a:gs pos="0">
                  <a:schemeClr val="bg1">
                    <a:alpha val="0"/>
                  </a:schemeClr>
                </a:gs>
                <a:gs pos="100000">
                  <a:srgbClr val="FF9191"/>
                </a:gs>
              </a:gsLst>
              <a:lin ang="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txBody>
            <a:bodyPr wrap="square" anchor="ctr" anchorCtr="1">
              <a:noAutofit/>
            </a:bodyPr>
            <a:lstStyle>
              <a:defPPr>
                <a:defRPr lang="en-US"/>
              </a:defPPr>
              <a:lvl1pPr algn="ctr">
                <a:defRPr sz="1200" b="1" i="1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</a:defRPr>
              </a:lvl1pPr>
            </a:lstStyle>
            <a:p>
              <a:r>
                <a:rPr lang="en-US" dirty="0"/>
                <a:t>NNC for Multimedia v.2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0167202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B4B4B"/>
      </a:dk2>
      <a:lt2>
        <a:srgbClr val="8ED5C1"/>
      </a:lt2>
      <a:accent1>
        <a:srgbClr val="73CBB2"/>
      </a:accent1>
      <a:accent2>
        <a:srgbClr val="AACD5B"/>
      </a:accent2>
      <a:accent3>
        <a:srgbClr val="65A9E1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47428100-C732-4B2E-A30A-5273F581A0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10149</TotalTime>
  <Words>177</Words>
  <Application>Microsoft Office PowerPoint</Application>
  <PresentationFormat>Widescreen</PresentationFormat>
  <Paragraphs>67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Corbel</vt:lpstr>
      <vt:lpstr>Depth</vt:lpstr>
      <vt:lpstr>5-Year Planning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for OMAF V.2</dc:title>
  <dc:creator>Koenen, R.H. (Rob)</dc:creator>
  <cp:lastModifiedBy>Rob Koenen</cp:lastModifiedBy>
  <cp:revision>254</cp:revision>
  <dcterms:created xsi:type="dcterms:W3CDTF">2018-01-20T11:00:54Z</dcterms:created>
  <dcterms:modified xsi:type="dcterms:W3CDTF">2020-07-03T07:16:17Z</dcterms:modified>
</cp:coreProperties>
</file>