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17"/>
  </p:notesMasterIdLst>
  <p:sldIdLst>
    <p:sldId id="266" r:id="rId2"/>
    <p:sldId id="267" r:id="rId3"/>
    <p:sldId id="268" r:id="rId4"/>
    <p:sldId id="269" r:id="rId5"/>
    <p:sldId id="270" r:id="rId6"/>
    <p:sldId id="271" r:id="rId7"/>
    <p:sldId id="272" r:id="rId8"/>
    <p:sldId id="273" r:id="rId9"/>
    <p:sldId id="274" r:id="rId10"/>
    <p:sldId id="275" r:id="rId11"/>
    <p:sldId id="282" r:id="rId12"/>
    <p:sldId id="285" r:id="rId13"/>
    <p:sldId id="278" r:id="rId14"/>
    <p:sldId id="279" r:id="rId15"/>
    <p:sldId id="280" r:id="rId1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171"/>
    <a:srgbClr val="615C5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053" autoAdjust="0"/>
    <p:restoredTop sz="96400" autoAdjust="0"/>
  </p:normalViewPr>
  <p:slideViewPr>
    <p:cSldViewPr snapToGrid="0">
      <p:cViewPr varScale="1">
        <p:scale>
          <a:sx n="112" d="100"/>
          <a:sy n="112" d="100"/>
        </p:scale>
        <p:origin x="312" y="7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6802600-A406-4230-B2D7-435EDCDF25CF}" type="datetimeFigureOut">
              <a:rPr lang="en-GB" smtClean="0"/>
              <a:t>19/04/2018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892C8E6-32BA-4645-BE3F-65A1F0665BB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64712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892C8E6-32BA-4645-BE3F-65A1F0665BB1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069284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B1EEF9-83F5-46AC-BD06-5FE4654C6024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610339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B1EEF9-83F5-46AC-BD06-5FE4654C6024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9247242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/>
              <a:t>Target: 50% gain in coding efficiency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B1EEF9-83F5-46AC-BD06-5FE4654C6024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18174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0">
                      <a:schemeClr val="tx1"/>
                    </a:gs>
                    <a:gs pos="68000">
                      <a:srgbClr val="F1F1F1"/>
                    </a:gs>
                    <a:gs pos="100000">
                      <a:schemeClr val="bg1">
                        <a:lumMod val="11000"/>
                        <a:lumOff val="89000"/>
                      </a:schemeClr>
                    </a:gs>
                  </a:gsLst>
                  <a:lin ang="54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</a:defRPr>
            </a:lvl1pPr>
          </a:lstStyle>
          <a:p>
            <a:pPr lvl="0" algn="r"/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vert="horz" lIns="91440" tIns="45720" rIns="91440" bIns="45720" rtlCol="0"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</a:lstStyle>
          <a:p>
            <a:pPr marL="0" lvl="0" indent="0" algn="r">
              <a:buNone/>
            </a:pPr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accent2"/>
                </a:solidFill>
              </a:defRPr>
            </a:lvl2pPr>
            <a:lvl3pPr>
              <a:defRPr>
                <a:solidFill>
                  <a:schemeClr val="accent3"/>
                </a:solidFill>
              </a:defRPr>
            </a:lvl3pPr>
            <a:lvl4pPr>
              <a:defRPr>
                <a:solidFill>
                  <a:schemeClr val="accent6">
                    <a:lumMod val="40000"/>
                    <a:lumOff val="60000"/>
                  </a:schemeClr>
                </a:solidFill>
              </a:defRPr>
            </a:lvl4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32000"/>
                        <a:lumOff val="68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4/19/2018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1840971"/>
              </p:ext>
            </p:extLst>
          </p:nvPr>
        </p:nvGraphicFramePr>
        <p:xfrm>
          <a:off x="1152939" y="2667001"/>
          <a:ext cx="10277061" cy="109728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5225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7545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554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noProof="0">
                          <a:solidFill>
                            <a:schemeClr val="tx1"/>
                          </a:solidFill>
                          <a:effectLst/>
                        </a:rPr>
                        <a:t>Source:</a:t>
                      </a:r>
                      <a:endParaRPr lang="en-GB" sz="2400" noProof="0">
                        <a:solidFill>
                          <a:schemeClr val="tx1"/>
                        </a:solidFill>
                        <a:effectLst/>
                        <a:latin typeface="Times New Roman"/>
                        <a:ea typeface="SimSu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b="1" u="none" kern="1200" noProof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Requirements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554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noProof="0">
                          <a:solidFill>
                            <a:schemeClr val="tx1"/>
                          </a:solidFill>
                          <a:effectLst/>
                        </a:rPr>
                        <a:t>Title:</a:t>
                      </a:r>
                      <a:endParaRPr lang="en-GB" sz="2400" noProof="0">
                        <a:solidFill>
                          <a:schemeClr val="tx1"/>
                        </a:solidFill>
                        <a:effectLst/>
                        <a:latin typeface="Times New Roman"/>
                        <a:ea typeface="SimSu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b="1" u="none" kern="1200" noProof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Presentation of MPEG Standardisation Roadmap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3875">
                <a:tc>
                  <a:txBody>
                    <a:bodyPr/>
                    <a:lstStyle/>
                    <a:p>
                      <a:pPr marL="0" marR="0" algn="l" defTabSz="914363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kern="1200" noProof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Status: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l" defTabSz="914363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2400" b="1" kern="1200" noProof="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Approved, Public</a:t>
                      </a:r>
                      <a:endParaRPr lang="en-GB" sz="2400" b="1" kern="1200" baseline="0" noProof="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5" name="Rectangle 1"/>
          <p:cNvSpPr>
            <a:spLocks noGrp="1" noChangeArrowheads="1"/>
          </p:cNvSpPr>
          <p:nvPr>
            <p:ph type="ctrTitle"/>
          </p:nvPr>
        </p:nvSpPr>
        <p:spPr bwMode="auto">
          <a:xfrm>
            <a:off x="1981200" y="490314"/>
            <a:ext cx="9558130" cy="18097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  <a:spAutoFit/>
          </a:bodyPr>
          <a:lstStyle/>
          <a:p>
            <a:pPr defTabSz="914400" fontAlgn="base">
              <a:spcAft>
                <a:spcPct val="0"/>
              </a:spcAft>
            </a:pPr>
            <a:r>
              <a:rPr lang="en-GB" altLang="zh-CN" sz="1400" b="1" spc="0" dirty="0">
                <a:latin typeface="Arial" panose="020B0604020202020204" pitchFamily="34" charset="0"/>
                <a:ea typeface="SimSun" pitchFamily="2" charset="-122"/>
                <a:cs typeface="Arial" panose="020B0604020202020204" pitchFamily="34" charset="0"/>
              </a:rPr>
              <a:t>INTERNATIONAL ORGANISATION FOR STANDARDISATION</a:t>
            </a:r>
            <a:endParaRPr lang="en-GB" altLang="zh-CN" sz="600" spc="0" dirty="0">
              <a:latin typeface="Arial" panose="020B0604020202020204" pitchFamily="34" charset="0"/>
              <a:cs typeface="Arial" pitchFamily="34" charset="0"/>
            </a:endParaRPr>
          </a:p>
          <a:p>
            <a:pPr defTabSz="914400" eaLnBrk="0" fontAlgn="base" hangingPunct="0">
              <a:spcAft>
                <a:spcPct val="0"/>
              </a:spcAft>
            </a:pPr>
            <a:r>
              <a:rPr lang="en-GB" altLang="zh-CN" sz="1400" b="1" spc="0" dirty="0">
                <a:latin typeface="Arial" panose="020B0604020202020204" pitchFamily="34" charset="0"/>
                <a:ea typeface="SimSun" pitchFamily="2" charset="-122"/>
                <a:cs typeface="Arial" panose="020B0604020202020204" pitchFamily="34" charset="0"/>
              </a:rPr>
              <a:t>ORGANISATION INTERNATIONALE DE NORMALISATION</a:t>
            </a:r>
            <a:endParaRPr lang="en-GB" altLang="zh-CN" sz="600" spc="0" dirty="0">
              <a:latin typeface="Arial" panose="020B0604020202020204" pitchFamily="34" charset="0"/>
              <a:cs typeface="Arial" pitchFamily="34" charset="0"/>
            </a:endParaRPr>
          </a:p>
          <a:p>
            <a:pPr defTabSz="914400" eaLnBrk="0" fontAlgn="base" hangingPunct="0">
              <a:spcAft>
                <a:spcPct val="0"/>
              </a:spcAft>
            </a:pPr>
            <a:r>
              <a:rPr lang="en-GB" altLang="zh-CN" sz="1400" b="1" spc="0" dirty="0">
                <a:latin typeface="Arial" panose="020B0604020202020204" pitchFamily="34" charset="0"/>
                <a:ea typeface="SimSun" pitchFamily="2" charset="-122"/>
                <a:cs typeface="Arial" panose="020B0604020202020204" pitchFamily="34" charset="0"/>
              </a:rPr>
              <a:t>ISO/IEC JTC 1/SC 29/WG 11</a:t>
            </a:r>
            <a:endParaRPr lang="en-GB" altLang="zh-CN" sz="600" spc="0" dirty="0">
              <a:latin typeface="Arial" panose="020B0604020202020204" pitchFamily="34" charset="0"/>
              <a:cs typeface="Arial" pitchFamily="34" charset="0"/>
            </a:endParaRPr>
          </a:p>
          <a:p>
            <a:pPr defTabSz="914400" eaLnBrk="0" fontAlgn="base" hangingPunct="0">
              <a:spcAft>
                <a:spcPct val="0"/>
              </a:spcAft>
            </a:pPr>
            <a:r>
              <a:rPr lang="en-GB" altLang="zh-CN" sz="1400" b="1" spc="0" dirty="0">
                <a:latin typeface="Arial" panose="020B0604020202020204" pitchFamily="34" charset="0"/>
                <a:ea typeface="SimSun" pitchFamily="2" charset="-122"/>
                <a:cs typeface="Arial" panose="020B0604020202020204" pitchFamily="34" charset="0"/>
              </a:rPr>
              <a:t>CODING OF MOVING PICTURES AND AUDIO</a:t>
            </a:r>
            <a:br>
              <a:rPr lang="en-GB" altLang="zh-CN" sz="1400" b="1" spc="0" dirty="0">
                <a:latin typeface="Arial" panose="020B0604020202020204" pitchFamily="34" charset="0"/>
                <a:ea typeface="SimSun" pitchFamily="2" charset="-122"/>
                <a:cs typeface="Arial" panose="020B0604020202020204" pitchFamily="34" charset="0"/>
              </a:rPr>
            </a:br>
            <a:br>
              <a:rPr lang="en-GB" altLang="zh-CN" sz="1400" b="1" spc="0" dirty="0">
                <a:latin typeface="Arial" panose="020B0604020202020204" pitchFamily="34" charset="0"/>
                <a:ea typeface="SimSun" pitchFamily="2" charset="-122"/>
                <a:cs typeface="Arial" panose="020B0604020202020204" pitchFamily="34" charset="0"/>
              </a:rPr>
            </a:br>
            <a:endParaRPr lang="en-GB" altLang="zh-CN" sz="600" spc="0" dirty="0">
              <a:latin typeface="Arial" panose="020B0604020202020204" pitchFamily="34" charset="0"/>
              <a:cs typeface="Arial" pitchFamily="34" charset="0"/>
            </a:endParaRPr>
          </a:p>
          <a:p>
            <a:pPr eaLnBrk="0" fontAlgn="base" hangingPunct="0">
              <a:spcAft>
                <a:spcPct val="0"/>
              </a:spcAft>
            </a:pPr>
            <a:r>
              <a:rPr lang="en-GB" altLang="zh-CN" sz="1400" b="1" spc="0" dirty="0">
                <a:latin typeface="Arial" panose="020B0604020202020204" pitchFamily="34" charset="0"/>
                <a:ea typeface="SimSun" pitchFamily="2" charset="-122"/>
                <a:cs typeface="Arial" panose="020B0604020202020204" pitchFamily="34" charset="0"/>
              </a:rPr>
              <a:t>ISO/IEC JTC 1/SC 29/WG 11 </a:t>
            </a:r>
            <a:r>
              <a:rPr lang="en-GB" altLang="zh-CN" sz="3200" b="1" spc="0" dirty="0">
                <a:latin typeface="Arial" panose="020B0604020202020204" pitchFamily="34" charset="0"/>
                <a:ea typeface="SimSun" pitchFamily="2" charset="-122"/>
                <a:cs typeface="Arial" panose="020B0604020202020204" pitchFamily="34" charset="0"/>
              </a:rPr>
              <a:t>N17506</a:t>
            </a:r>
            <a:endParaRPr lang="en-GB" altLang="zh-CN" sz="1400" b="1" spc="0" dirty="0">
              <a:solidFill>
                <a:srgbClr val="FF0000"/>
              </a:solidFill>
              <a:latin typeface="Arial" panose="020B0604020202020204" pitchFamily="34" charset="0"/>
              <a:ea typeface="SimSun" pitchFamily="2" charset="-122"/>
              <a:cs typeface="Arial" panose="020B0604020202020204" pitchFamily="34" charset="0"/>
            </a:endParaRPr>
          </a:p>
          <a:p>
            <a:pPr algn="r" defTabSz="914400" eaLnBrk="0" fontAlgn="base" hangingPunct="0">
              <a:spcAft>
                <a:spcPct val="0"/>
              </a:spcAft>
            </a:pPr>
            <a:r>
              <a:rPr lang="en-GB" altLang="zh-CN" sz="1400" b="1" spc="0" dirty="0">
                <a:latin typeface="Arial" panose="020B0604020202020204" pitchFamily="34" charset="0"/>
                <a:ea typeface="SimSun" pitchFamily="2" charset="-122"/>
                <a:cs typeface="Arial" panose="020B0604020202020204" pitchFamily="34" charset="0"/>
              </a:rPr>
              <a:t>San Diego, CA, USA – April 2018</a:t>
            </a:r>
            <a:endParaRPr lang="en-GB" altLang="zh-CN" sz="600" spc="0" dirty="0">
              <a:latin typeface="Arial" panose="020B0604020202020204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2221432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ctr">
            <a:normAutofit fontScale="90000"/>
          </a:bodyPr>
          <a:lstStyle/>
          <a:p>
            <a:r>
              <a:rPr lang="en-GB" b="1" dirty="0">
                <a:solidFill>
                  <a:schemeClr val="accent2"/>
                </a:solidFill>
              </a:rPr>
              <a:t>Significant Developments Shape MPEG’s Roadmap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20000" y="2315817"/>
            <a:ext cx="10233800" cy="3861146"/>
          </a:xfrm>
        </p:spPr>
        <p:txBody>
          <a:bodyPr/>
          <a:lstStyle/>
          <a:p>
            <a:r>
              <a:rPr lang="en-GB" dirty="0"/>
              <a:t>The relentless increase of IP-distributed and Mobile media</a:t>
            </a:r>
          </a:p>
          <a:p>
            <a:r>
              <a:rPr lang="en-GB" dirty="0"/>
              <a:t>Higher quality</a:t>
            </a:r>
          </a:p>
          <a:p>
            <a:r>
              <a:rPr lang="en-GB" dirty="0"/>
              <a:t>More immersion (UHD, VR, AR)</a:t>
            </a:r>
          </a:p>
          <a:p>
            <a:r>
              <a:rPr lang="en-GB" dirty="0"/>
              <a:t>The Internet of Media Things &amp; Wearables</a:t>
            </a:r>
          </a:p>
          <a:p>
            <a:r>
              <a:rPr lang="en-GB" dirty="0"/>
              <a:t>Cloud-based media processing, storage and delivery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602953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26BF1ED6-2B60-4F7E-A1DE-E517F75760B4}"/>
              </a:ext>
            </a:extLst>
          </p:cNvPr>
          <p:cNvCxnSpPr/>
          <p:nvPr/>
        </p:nvCxnSpPr>
        <p:spPr>
          <a:xfrm flipH="1">
            <a:off x="3532258" y="775903"/>
            <a:ext cx="25145" cy="5683398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E4535B9D-384A-4024-9649-0E72A0075DA7}"/>
              </a:ext>
            </a:extLst>
          </p:cNvPr>
          <p:cNvCxnSpPr/>
          <p:nvPr/>
        </p:nvCxnSpPr>
        <p:spPr>
          <a:xfrm flipH="1">
            <a:off x="4877144" y="775903"/>
            <a:ext cx="25145" cy="5683398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>
            <a:cxnSpLocks/>
          </p:cNvCxnSpPr>
          <p:nvPr/>
        </p:nvCxnSpPr>
        <p:spPr>
          <a:xfrm flipH="1">
            <a:off x="7547054" y="775903"/>
            <a:ext cx="1" cy="5616587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65732923-E569-477C-BCC3-96665F60509B}"/>
              </a:ext>
            </a:extLst>
          </p:cNvPr>
          <p:cNvSpPr txBox="1"/>
          <p:nvPr/>
        </p:nvSpPr>
        <p:spPr>
          <a:xfrm>
            <a:off x="6328807" y="2376655"/>
            <a:ext cx="1934413" cy="548727"/>
          </a:xfrm>
          <a:prstGeom prst="rightArrow">
            <a:avLst>
              <a:gd name="adj1" fmla="val 6049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rgbClr val="FF9191"/>
              </a:gs>
            </a:gsLst>
            <a:lin ang="0" scaled="0"/>
          </a:gra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 i="0">
                <a:solidFill>
                  <a:schemeClr val="tx1">
                    <a:lumMod val="50000"/>
                    <a:lumOff val="50000"/>
                  </a:schemeClr>
                </a:solidFill>
                <a:effectLst/>
              </a:defRPr>
            </a:lvl1pPr>
          </a:lstStyle>
          <a:p>
            <a:r>
              <a:rPr lang="en-US" i="1" dirty="0"/>
              <a:t>PCC  Extensions?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3491923" y="4729305"/>
            <a:ext cx="2490338" cy="475806"/>
          </a:xfrm>
          <a:prstGeom prst="rightArrow">
            <a:avLst>
              <a:gd name="adj1" fmla="val 6522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OMAF v2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A1DAEE28-ECE1-4CE2-BFD5-E16AADB659B8}"/>
              </a:ext>
            </a:extLst>
          </p:cNvPr>
          <p:cNvCxnSpPr/>
          <p:nvPr/>
        </p:nvCxnSpPr>
        <p:spPr>
          <a:xfrm>
            <a:off x="2301110" y="775903"/>
            <a:ext cx="13074" cy="5674629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/>
          <p:cNvCxnSpPr/>
          <p:nvPr/>
        </p:nvCxnSpPr>
        <p:spPr>
          <a:xfrm>
            <a:off x="8839635" y="775903"/>
            <a:ext cx="47867" cy="5674629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/>
          <p:cNvCxnSpPr>
            <a:cxnSpLocks/>
          </p:cNvCxnSpPr>
          <p:nvPr/>
        </p:nvCxnSpPr>
        <p:spPr>
          <a:xfrm flipH="1">
            <a:off x="6230404" y="775903"/>
            <a:ext cx="24404" cy="5515790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3265037" y="419397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 dirty="0"/>
              <a:t>2018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886425" y="419397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/>
              <a:t>2020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594602" y="421964"/>
            <a:ext cx="1084638" cy="353939"/>
          </a:xfrm>
          <a:prstGeom prst="rect">
            <a:avLst/>
          </a:prstGeom>
          <a:noFill/>
        </p:spPr>
        <p:txBody>
          <a:bodyPr wrap="square" lIns="76197" tIns="38098" rIns="76197" bIns="38098" rtlCol="0">
            <a:spAutoFit/>
          </a:bodyPr>
          <a:lstStyle/>
          <a:p>
            <a:pPr algn="ctr"/>
            <a:r>
              <a:rPr lang="en-US" b="1" dirty="0"/>
              <a:t>Jan 2017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575731" y="419397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/>
              <a:t>2019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7197120" y="419397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/>
              <a:t>2021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950055" y="2785053"/>
            <a:ext cx="2418911" cy="491976"/>
          </a:xfrm>
          <a:prstGeom prst="rightArrow">
            <a:avLst>
              <a:gd name="adj1" fmla="val 56686"/>
              <a:gd name="adj2" fmla="val 58685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Internet Video Coding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2000390" y="6248400"/>
            <a:ext cx="2978532" cy="509003"/>
          </a:xfrm>
          <a:prstGeom prst="rightArrow">
            <a:avLst>
              <a:gd name="adj1" fmla="val 61118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/>
              <a:t>IoMT</a:t>
            </a:r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1383854" y="5221293"/>
            <a:ext cx="2371038" cy="537608"/>
          </a:xfrm>
          <a:prstGeom prst="rightArrow">
            <a:avLst>
              <a:gd name="adj1" fmla="val 57380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Media Orchestration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1681845" y="1341186"/>
            <a:ext cx="3319923" cy="560758"/>
          </a:xfrm>
          <a:prstGeom prst="rightArrow">
            <a:avLst>
              <a:gd name="adj1" fmla="val 65445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accent5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Descriptors for Video Analysis (CDVA)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2930653" y="1905000"/>
            <a:ext cx="3469773" cy="510590"/>
          </a:xfrm>
          <a:prstGeom prst="rightArrow">
            <a:avLst>
              <a:gd name="adj1" fmla="val 50800"/>
              <a:gd name="adj2" fmla="val 50000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6 </a:t>
            </a:r>
            <a:r>
              <a:rPr lang="en-US" dirty="0" err="1"/>
              <a:t>DoF</a:t>
            </a:r>
            <a:r>
              <a:rPr lang="en-US" dirty="0"/>
              <a:t> Audio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3754892" y="2376656"/>
            <a:ext cx="2645538" cy="548727"/>
          </a:xfrm>
          <a:prstGeom prst="rightArrow">
            <a:avLst>
              <a:gd name="adj1" fmla="val 60492"/>
              <a:gd name="adj2" fmla="val 50000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Point Cloud Compression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524000" y="4728034"/>
            <a:ext cx="1854019" cy="491975"/>
          </a:xfrm>
          <a:prstGeom prst="rightArrow">
            <a:avLst>
              <a:gd name="adj1" fmla="val 63995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/>
              <a:t>OMAF v1</a:t>
            </a:r>
            <a:endParaRPr lang="en-US" dirty="0"/>
          </a:p>
        </p:txBody>
      </p:sp>
      <p:sp>
        <p:nvSpPr>
          <p:cNvPr id="45" name="TextBox 44"/>
          <p:cNvSpPr txBox="1"/>
          <p:nvPr/>
        </p:nvSpPr>
        <p:spPr>
          <a:xfrm>
            <a:off x="1383854" y="850780"/>
            <a:ext cx="3229807" cy="551867"/>
          </a:xfrm>
          <a:prstGeom prst="rightArrow">
            <a:avLst>
              <a:gd name="adj1" fmla="val 57233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accent4">
                  <a:lumMod val="75000"/>
                </a:schemeClr>
              </a:gs>
            </a:gsLst>
            <a:lin ang="0" scaled="0"/>
          </a:gradFill>
          <a:effectLst>
            <a:outerShdw blurRad="50800" dist="38100" dir="2700000" algn="tl" rotWithShape="0">
              <a:schemeClr val="bg1">
                <a:alpha val="40000"/>
              </a:scheme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</a:lstStyle>
          <a:p>
            <a:pPr algn="ctr"/>
            <a:r>
              <a:rPr lang="en-US" sz="1400" b="1" dirty="0"/>
              <a:t>Genome Compression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3040613" y="4222523"/>
            <a:ext cx="3097099" cy="561714"/>
          </a:xfrm>
          <a:prstGeom prst="rightArrow">
            <a:avLst>
              <a:gd name="adj1" fmla="val 65397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Network-Based Media Processing</a:t>
            </a:r>
          </a:p>
        </p:txBody>
      </p:sp>
      <p:sp>
        <p:nvSpPr>
          <p:cNvPr id="107" name="TextBox 106"/>
          <p:cNvSpPr txBox="1"/>
          <p:nvPr/>
        </p:nvSpPr>
        <p:spPr>
          <a:xfrm>
            <a:off x="8347751" y="1186799"/>
            <a:ext cx="3425466" cy="1000270"/>
          </a:xfrm>
          <a:prstGeom prst="rect">
            <a:avLst/>
          </a:prstGeom>
          <a:noFill/>
        </p:spPr>
        <p:txBody>
          <a:bodyPr wrap="square" lIns="76197" tIns="38098" rIns="76197" bIns="38098" rtlCol="0">
            <a:spAutoFit/>
          </a:bodyPr>
          <a:lstStyle/>
          <a:p>
            <a:pPr algn="ctr"/>
            <a:r>
              <a:rPr lang="en-GB" sz="6000" b="1" dirty="0">
                <a:solidFill>
                  <a:srgbClr val="FF717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Coding</a:t>
            </a:r>
            <a:endParaRPr lang="en-GB" sz="4400" b="1" dirty="0">
              <a:solidFill>
                <a:srgbClr val="FF717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8528655" y="421964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 dirty="0"/>
              <a:t>2022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3553017" y="3781988"/>
            <a:ext cx="3721490" cy="549200"/>
          </a:xfrm>
          <a:prstGeom prst="rightArrow">
            <a:avLst>
              <a:gd name="adj1" fmla="val 61197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Scene Description  for Immersive Media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3442966" y="2925382"/>
            <a:ext cx="3823858" cy="436146"/>
          </a:xfrm>
          <a:prstGeom prst="rightArrow">
            <a:avLst>
              <a:gd name="adj1" fmla="val 65165"/>
              <a:gd name="adj2" fmla="val 53919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Versatile Video Coding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4BC0F3E0-DBDC-4BB7-9FA1-13031CFFF366}"/>
              </a:ext>
            </a:extLst>
          </p:cNvPr>
          <p:cNvSpPr txBox="1"/>
          <p:nvPr/>
        </p:nvSpPr>
        <p:spPr>
          <a:xfrm>
            <a:off x="9677400" y="421964"/>
            <a:ext cx="989047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 dirty="0"/>
              <a:t>Jan 2023</a:t>
            </a:r>
          </a:p>
        </p:txBody>
      </p: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9AB51449-480C-403A-A37F-1BEB52E6F322}"/>
              </a:ext>
            </a:extLst>
          </p:cNvPr>
          <p:cNvCxnSpPr/>
          <p:nvPr/>
        </p:nvCxnSpPr>
        <p:spPr>
          <a:xfrm>
            <a:off x="10191820" y="775903"/>
            <a:ext cx="47867" cy="5674629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03F6BD22-A0A5-4804-816E-E9FAFA136834}"/>
              </a:ext>
            </a:extLst>
          </p:cNvPr>
          <p:cNvSpPr txBox="1"/>
          <p:nvPr/>
        </p:nvSpPr>
        <p:spPr>
          <a:xfrm>
            <a:off x="4010125" y="5363737"/>
            <a:ext cx="1729683" cy="491975"/>
          </a:xfrm>
          <a:prstGeom prst="rightArrow">
            <a:avLst>
              <a:gd name="adj1" fmla="val 5892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/>
              <a:t>MIAF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DE6BE315-7381-4533-ABF2-DA33F1AD1333}"/>
              </a:ext>
            </a:extLst>
          </p:cNvPr>
          <p:cNvSpPr txBox="1"/>
          <p:nvPr/>
        </p:nvSpPr>
        <p:spPr>
          <a:xfrm>
            <a:off x="6115640" y="4332471"/>
            <a:ext cx="2490338" cy="516509"/>
          </a:xfrm>
          <a:prstGeom prst="rightArrow">
            <a:avLst>
              <a:gd name="adj1" fmla="val 6522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i="1" dirty="0"/>
              <a:t>6 DoF Application Format</a:t>
            </a:r>
          </a:p>
        </p:txBody>
      </p:sp>
      <p:sp>
        <p:nvSpPr>
          <p:cNvPr id="117" name="TextBox 116"/>
          <p:cNvSpPr txBox="1"/>
          <p:nvPr/>
        </p:nvSpPr>
        <p:spPr>
          <a:xfrm>
            <a:off x="8468868" y="4923354"/>
            <a:ext cx="3564456" cy="1923599"/>
          </a:xfrm>
          <a:prstGeom prst="rect">
            <a:avLst/>
          </a:prstGeom>
          <a:noFill/>
        </p:spPr>
        <p:txBody>
          <a:bodyPr wrap="square" lIns="76197" tIns="38098" rIns="76197" bIns="38098" rtlCol="0">
            <a:spAutoFit/>
          </a:bodyPr>
          <a:lstStyle/>
          <a:p>
            <a:pPr algn="ctr"/>
            <a:r>
              <a:rPr lang="en-GB" sz="6000" b="1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Systems </a:t>
            </a:r>
            <a:br>
              <a:rPr lang="en-GB" sz="6000" b="1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GB" sz="6000" b="1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and Tools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7DCA0AD-155A-4F1A-87D9-1E515A77915E}"/>
              </a:ext>
            </a:extLst>
          </p:cNvPr>
          <p:cNvSpPr txBox="1"/>
          <p:nvPr/>
        </p:nvSpPr>
        <p:spPr>
          <a:xfrm>
            <a:off x="3499355" y="5840017"/>
            <a:ext cx="2276870" cy="521206"/>
          </a:xfrm>
          <a:prstGeom prst="rightArrow">
            <a:avLst>
              <a:gd name="adj1" fmla="val 5892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Web Resource Tracks</a:t>
            </a:r>
          </a:p>
        </p:txBody>
      </p:sp>
      <p:sp>
        <p:nvSpPr>
          <p:cNvPr id="109" name="TextBox 108"/>
          <p:cNvSpPr txBox="1"/>
          <p:nvPr/>
        </p:nvSpPr>
        <p:spPr>
          <a:xfrm>
            <a:off x="5308922" y="3343746"/>
            <a:ext cx="3345330" cy="550483"/>
          </a:xfrm>
          <a:prstGeom prst="rightArrow">
            <a:avLst>
              <a:gd name="adj1" fmla="val 59315"/>
              <a:gd name="adj2" fmla="val 50000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Dense Representation of Light Fields</a:t>
            </a:r>
          </a:p>
        </p:txBody>
      </p:sp>
    </p:spTree>
    <p:extLst>
      <p:ext uri="{BB962C8B-B14F-4D97-AF65-F5344CB8AC3E}">
        <p14:creationId xmlns:p14="http://schemas.microsoft.com/office/powerpoint/2010/main" val="23649869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0" grpId="0" animBg="1"/>
      <p:bldP spid="46" grpId="0" animBg="1"/>
      <p:bldP spid="13" grpId="0" animBg="1"/>
      <p:bldP spid="25" grpId="0" animBg="1"/>
      <p:bldP spid="26" grpId="0" animBg="1"/>
      <p:bldP spid="21" grpId="0" animBg="1"/>
      <p:bldP spid="30" grpId="0" animBg="1"/>
      <p:bldP spid="22" grpId="0" animBg="1"/>
      <p:bldP spid="19" grpId="0" animBg="1"/>
      <p:bldP spid="45" grpId="0" animBg="1"/>
      <p:bldP spid="48" grpId="0" animBg="1"/>
      <p:bldP spid="49" grpId="0" animBg="1"/>
      <p:bldP spid="24" grpId="0" animBg="1"/>
      <p:bldP spid="42" grpId="0" animBg="1"/>
      <p:bldP spid="40" grpId="0" animBg="1"/>
      <p:bldP spid="43" grpId="0" animBg="1"/>
      <p:bldP spid="109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26BF1ED6-2B60-4F7E-A1DE-E517F75760B4}"/>
              </a:ext>
            </a:extLst>
          </p:cNvPr>
          <p:cNvCxnSpPr/>
          <p:nvPr/>
        </p:nvCxnSpPr>
        <p:spPr>
          <a:xfrm flipH="1">
            <a:off x="3532258" y="775903"/>
            <a:ext cx="25145" cy="5683398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E4535B9D-384A-4024-9649-0E72A0075DA7}"/>
              </a:ext>
            </a:extLst>
          </p:cNvPr>
          <p:cNvCxnSpPr/>
          <p:nvPr/>
        </p:nvCxnSpPr>
        <p:spPr>
          <a:xfrm flipH="1">
            <a:off x="4877144" y="775903"/>
            <a:ext cx="25145" cy="5683398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>
            <a:cxnSpLocks/>
          </p:cNvCxnSpPr>
          <p:nvPr/>
        </p:nvCxnSpPr>
        <p:spPr>
          <a:xfrm flipH="1">
            <a:off x="7547054" y="775903"/>
            <a:ext cx="1" cy="5616587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65732923-E569-477C-BCC3-96665F60509B}"/>
              </a:ext>
            </a:extLst>
          </p:cNvPr>
          <p:cNvSpPr txBox="1"/>
          <p:nvPr/>
        </p:nvSpPr>
        <p:spPr>
          <a:xfrm>
            <a:off x="6328807" y="2376655"/>
            <a:ext cx="1934413" cy="548727"/>
          </a:xfrm>
          <a:prstGeom prst="rightArrow">
            <a:avLst>
              <a:gd name="adj1" fmla="val 6049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rgbClr val="FF9191"/>
              </a:gs>
            </a:gsLst>
            <a:lin ang="0" scaled="0"/>
          </a:gra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 i="0">
                <a:solidFill>
                  <a:schemeClr val="tx1">
                    <a:lumMod val="50000"/>
                    <a:lumOff val="50000"/>
                  </a:schemeClr>
                </a:solidFill>
                <a:effectLst/>
              </a:defRPr>
            </a:lvl1pPr>
          </a:lstStyle>
          <a:p>
            <a:r>
              <a:rPr lang="en-US" i="1" dirty="0"/>
              <a:t>PCC  Extensions?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3491923" y="4729305"/>
            <a:ext cx="2490338" cy="475806"/>
          </a:xfrm>
          <a:prstGeom prst="rightArrow">
            <a:avLst>
              <a:gd name="adj1" fmla="val 6522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OMAF v2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A1DAEE28-ECE1-4CE2-BFD5-E16AADB659B8}"/>
              </a:ext>
            </a:extLst>
          </p:cNvPr>
          <p:cNvCxnSpPr/>
          <p:nvPr/>
        </p:nvCxnSpPr>
        <p:spPr>
          <a:xfrm>
            <a:off x="2301110" y="775903"/>
            <a:ext cx="13074" cy="5674629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/>
          <p:cNvCxnSpPr/>
          <p:nvPr/>
        </p:nvCxnSpPr>
        <p:spPr>
          <a:xfrm>
            <a:off x="8839635" y="775903"/>
            <a:ext cx="47867" cy="5674629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/>
          <p:cNvCxnSpPr>
            <a:cxnSpLocks/>
          </p:cNvCxnSpPr>
          <p:nvPr/>
        </p:nvCxnSpPr>
        <p:spPr>
          <a:xfrm flipH="1">
            <a:off x="6230404" y="775903"/>
            <a:ext cx="24404" cy="5515790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3265037" y="419397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 dirty="0"/>
              <a:t>2018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886425" y="419397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/>
              <a:t>2020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594602" y="421964"/>
            <a:ext cx="1084638" cy="353939"/>
          </a:xfrm>
          <a:prstGeom prst="rect">
            <a:avLst/>
          </a:prstGeom>
          <a:noFill/>
        </p:spPr>
        <p:txBody>
          <a:bodyPr wrap="square" lIns="76197" tIns="38098" rIns="76197" bIns="38098" rtlCol="0">
            <a:spAutoFit/>
          </a:bodyPr>
          <a:lstStyle/>
          <a:p>
            <a:pPr algn="ctr"/>
            <a:r>
              <a:rPr lang="en-US" b="1" dirty="0"/>
              <a:t>Jan 2017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575731" y="419397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/>
              <a:t>2019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7197120" y="419397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/>
              <a:t>2021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950055" y="2785053"/>
            <a:ext cx="2418911" cy="491976"/>
          </a:xfrm>
          <a:prstGeom prst="rightArrow">
            <a:avLst>
              <a:gd name="adj1" fmla="val 56686"/>
              <a:gd name="adj2" fmla="val 58685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Internet Video Coding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2000390" y="6248400"/>
            <a:ext cx="2978532" cy="509003"/>
          </a:xfrm>
          <a:prstGeom prst="rightArrow">
            <a:avLst>
              <a:gd name="adj1" fmla="val 61118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/>
              <a:t>IoMT</a:t>
            </a:r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1383854" y="5221293"/>
            <a:ext cx="2371038" cy="537608"/>
          </a:xfrm>
          <a:prstGeom prst="rightArrow">
            <a:avLst>
              <a:gd name="adj1" fmla="val 57380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Media Orchestration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1681845" y="1341186"/>
            <a:ext cx="3319923" cy="560758"/>
          </a:xfrm>
          <a:prstGeom prst="rightArrow">
            <a:avLst>
              <a:gd name="adj1" fmla="val 65445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accent5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Descriptors for Video Analysis (CDVA)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2930653" y="1905000"/>
            <a:ext cx="3469773" cy="510590"/>
          </a:xfrm>
          <a:prstGeom prst="rightArrow">
            <a:avLst>
              <a:gd name="adj1" fmla="val 50800"/>
              <a:gd name="adj2" fmla="val 50000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6 </a:t>
            </a:r>
            <a:r>
              <a:rPr lang="en-US" dirty="0" err="1"/>
              <a:t>DoF</a:t>
            </a:r>
            <a:r>
              <a:rPr lang="en-US" dirty="0"/>
              <a:t> Audio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3754892" y="2376656"/>
            <a:ext cx="2645538" cy="548727"/>
          </a:xfrm>
          <a:prstGeom prst="rightArrow">
            <a:avLst>
              <a:gd name="adj1" fmla="val 60492"/>
              <a:gd name="adj2" fmla="val 50000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Point Cloud Compression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524000" y="4728034"/>
            <a:ext cx="1854019" cy="491975"/>
          </a:xfrm>
          <a:prstGeom prst="rightArrow">
            <a:avLst>
              <a:gd name="adj1" fmla="val 63995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/>
              <a:t>OMAF v1</a:t>
            </a:r>
            <a:endParaRPr lang="en-US" dirty="0"/>
          </a:p>
        </p:txBody>
      </p:sp>
      <p:sp>
        <p:nvSpPr>
          <p:cNvPr id="45" name="TextBox 44"/>
          <p:cNvSpPr txBox="1"/>
          <p:nvPr/>
        </p:nvSpPr>
        <p:spPr>
          <a:xfrm>
            <a:off x="1383854" y="850780"/>
            <a:ext cx="3229807" cy="551867"/>
          </a:xfrm>
          <a:prstGeom prst="rightArrow">
            <a:avLst>
              <a:gd name="adj1" fmla="val 57233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accent4">
                  <a:lumMod val="75000"/>
                </a:schemeClr>
              </a:gs>
            </a:gsLst>
            <a:lin ang="0" scaled="0"/>
          </a:gradFill>
          <a:effectLst>
            <a:outerShdw blurRad="50800" dist="38100" dir="2700000" algn="tl" rotWithShape="0">
              <a:schemeClr val="bg1">
                <a:alpha val="40000"/>
              </a:scheme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</a:lstStyle>
          <a:p>
            <a:pPr algn="ctr"/>
            <a:r>
              <a:rPr lang="en-US" sz="1400" b="1" dirty="0"/>
              <a:t>Genome Compression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3040613" y="4222523"/>
            <a:ext cx="3097099" cy="561714"/>
          </a:xfrm>
          <a:prstGeom prst="rightArrow">
            <a:avLst>
              <a:gd name="adj1" fmla="val 65397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Network-Based Media Processing</a:t>
            </a:r>
          </a:p>
        </p:txBody>
      </p:sp>
      <p:sp>
        <p:nvSpPr>
          <p:cNvPr id="107" name="TextBox 106"/>
          <p:cNvSpPr txBox="1"/>
          <p:nvPr/>
        </p:nvSpPr>
        <p:spPr>
          <a:xfrm>
            <a:off x="8347751" y="1186799"/>
            <a:ext cx="3425466" cy="1000270"/>
          </a:xfrm>
          <a:prstGeom prst="rect">
            <a:avLst/>
          </a:prstGeom>
          <a:noFill/>
        </p:spPr>
        <p:txBody>
          <a:bodyPr wrap="square" lIns="76197" tIns="38098" rIns="76197" bIns="38098" rtlCol="0">
            <a:spAutoFit/>
          </a:bodyPr>
          <a:lstStyle/>
          <a:p>
            <a:pPr algn="ctr"/>
            <a:r>
              <a:rPr lang="en-GB" sz="6000" b="1" dirty="0">
                <a:solidFill>
                  <a:srgbClr val="FF717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Coding</a:t>
            </a:r>
            <a:endParaRPr lang="en-GB" sz="4400" b="1" dirty="0">
              <a:solidFill>
                <a:srgbClr val="FF717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8528655" y="421964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 dirty="0"/>
              <a:t>2022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3553017" y="3781988"/>
            <a:ext cx="3721490" cy="549200"/>
          </a:xfrm>
          <a:prstGeom prst="rightArrow">
            <a:avLst>
              <a:gd name="adj1" fmla="val 61197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Scene Description  for Immersive Media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3442966" y="2925382"/>
            <a:ext cx="3823858" cy="436146"/>
          </a:xfrm>
          <a:prstGeom prst="rightArrow">
            <a:avLst>
              <a:gd name="adj1" fmla="val 65165"/>
              <a:gd name="adj2" fmla="val 53919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dirty="0"/>
              <a:t>Versatile Video Coding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4BC0F3E0-DBDC-4BB7-9FA1-13031CFFF366}"/>
              </a:ext>
            </a:extLst>
          </p:cNvPr>
          <p:cNvSpPr txBox="1"/>
          <p:nvPr/>
        </p:nvSpPr>
        <p:spPr>
          <a:xfrm>
            <a:off x="9677400" y="421964"/>
            <a:ext cx="989047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b="1" dirty="0"/>
              <a:t>Jan 2023</a:t>
            </a:r>
          </a:p>
        </p:txBody>
      </p: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9AB51449-480C-403A-A37F-1BEB52E6F322}"/>
              </a:ext>
            </a:extLst>
          </p:cNvPr>
          <p:cNvCxnSpPr/>
          <p:nvPr/>
        </p:nvCxnSpPr>
        <p:spPr>
          <a:xfrm>
            <a:off x="10191820" y="775903"/>
            <a:ext cx="47867" cy="5674629"/>
          </a:xfrm>
          <a:prstGeom prst="line">
            <a:avLst/>
          </a:prstGeom>
          <a:ln w="19050">
            <a:solidFill>
              <a:schemeClr val="bg2">
                <a:lumMod val="60000"/>
                <a:lumOff val="4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03F6BD22-A0A5-4804-816E-E9FAFA136834}"/>
              </a:ext>
            </a:extLst>
          </p:cNvPr>
          <p:cNvSpPr txBox="1"/>
          <p:nvPr/>
        </p:nvSpPr>
        <p:spPr>
          <a:xfrm>
            <a:off x="4010125" y="5363737"/>
            <a:ext cx="1729683" cy="491975"/>
          </a:xfrm>
          <a:prstGeom prst="rightArrow">
            <a:avLst>
              <a:gd name="adj1" fmla="val 5892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/>
              <a:t>MIAF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DE6BE315-7381-4533-ABF2-DA33F1AD1333}"/>
              </a:ext>
            </a:extLst>
          </p:cNvPr>
          <p:cNvSpPr txBox="1"/>
          <p:nvPr/>
        </p:nvSpPr>
        <p:spPr>
          <a:xfrm>
            <a:off x="6115640" y="4332471"/>
            <a:ext cx="2490338" cy="516509"/>
          </a:xfrm>
          <a:prstGeom prst="rightArrow">
            <a:avLst>
              <a:gd name="adj1" fmla="val 6522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nl-NL"/>
            </a:defPPr>
            <a:lvl1pPr algn="ctr">
              <a:defRPr sz="1400" b="1"/>
            </a:lvl1pPr>
          </a:lstStyle>
          <a:p>
            <a:r>
              <a:rPr lang="en-US" i="1" dirty="0"/>
              <a:t>6 DoF Application Format</a:t>
            </a:r>
          </a:p>
        </p:txBody>
      </p:sp>
      <p:sp>
        <p:nvSpPr>
          <p:cNvPr id="117" name="TextBox 116"/>
          <p:cNvSpPr txBox="1"/>
          <p:nvPr/>
        </p:nvSpPr>
        <p:spPr>
          <a:xfrm>
            <a:off x="8468868" y="4923354"/>
            <a:ext cx="3564456" cy="1923599"/>
          </a:xfrm>
          <a:prstGeom prst="rect">
            <a:avLst/>
          </a:prstGeom>
          <a:noFill/>
        </p:spPr>
        <p:txBody>
          <a:bodyPr wrap="square" lIns="76197" tIns="38098" rIns="76197" bIns="38098" rtlCol="0">
            <a:spAutoFit/>
          </a:bodyPr>
          <a:lstStyle/>
          <a:p>
            <a:pPr algn="ctr"/>
            <a:r>
              <a:rPr lang="en-GB" sz="6000" b="1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Systems </a:t>
            </a:r>
            <a:br>
              <a:rPr lang="en-GB" sz="6000" b="1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GB" sz="6000" b="1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and Tools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7DCA0AD-155A-4F1A-87D9-1E515A77915E}"/>
              </a:ext>
            </a:extLst>
          </p:cNvPr>
          <p:cNvSpPr txBox="1"/>
          <p:nvPr/>
        </p:nvSpPr>
        <p:spPr>
          <a:xfrm>
            <a:off x="3499355" y="5840017"/>
            <a:ext cx="2276870" cy="521206"/>
          </a:xfrm>
          <a:prstGeom prst="rightArrow">
            <a:avLst>
              <a:gd name="adj1" fmla="val 58922"/>
              <a:gd name="adj2" fmla="val 50000"/>
            </a:avLst>
          </a:prstGeom>
          <a:gradFill>
            <a:gsLst>
              <a:gs pos="0">
                <a:schemeClr val="bg1">
                  <a:alpha val="0"/>
                </a:schemeClr>
              </a:gs>
              <a:gs pos="100000">
                <a:schemeClr val="tx2">
                  <a:lumMod val="75000"/>
                </a:schemeClr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Web Resource Tracks</a:t>
            </a:r>
          </a:p>
        </p:txBody>
      </p:sp>
      <p:sp>
        <p:nvSpPr>
          <p:cNvPr id="109" name="TextBox 108"/>
          <p:cNvSpPr txBox="1"/>
          <p:nvPr/>
        </p:nvSpPr>
        <p:spPr>
          <a:xfrm>
            <a:off x="5308922" y="3343746"/>
            <a:ext cx="3345330" cy="550483"/>
          </a:xfrm>
          <a:prstGeom prst="rightArrow">
            <a:avLst>
              <a:gd name="adj1" fmla="val 59315"/>
              <a:gd name="adj2" fmla="val 50000"/>
            </a:avLst>
          </a:prstGeom>
          <a:gradFill>
            <a:gsLst>
              <a:gs pos="0">
                <a:srgbClr val="615C56">
                  <a:alpha val="0"/>
                </a:srgbClr>
              </a:gs>
              <a:gs pos="100000">
                <a:srgbClr val="D01900"/>
              </a:gs>
            </a:gsLst>
            <a:lin ang="0" scaled="0"/>
          </a:gra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 anchorCtr="1">
            <a:noAutofit/>
          </a:bodyPr>
          <a:lstStyle>
            <a:defPPr>
              <a:defRPr lang="en-US"/>
            </a:defPPr>
            <a:lvl1pPr algn="ctr">
              <a:defRPr sz="1400" b="1"/>
            </a:lvl1pPr>
          </a:lstStyle>
          <a:p>
            <a:r>
              <a:rPr lang="en-US" dirty="0"/>
              <a:t>Dense Representation of Light Fields</a:t>
            </a:r>
          </a:p>
        </p:txBody>
      </p:sp>
      <p:sp>
        <p:nvSpPr>
          <p:cNvPr id="35" name="Rectangle: Rounded Corners 1">
            <a:extLst>
              <a:ext uri="{FF2B5EF4-FFF2-40B4-BE49-F238E27FC236}">
                <a16:creationId xmlns:a16="http://schemas.microsoft.com/office/drawing/2014/main" id="{37CC3406-928C-49EE-97A5-1574216EB07F}"/>
              </a:ext>
            </a:extLst>
          </p:cNvPr>
          <p:cNvSpPr/>
          <p:nvPr/>
        </p:nvSpPr>
        <p:spPr>
          <a:xfrm>
            <a:off x="1951201" y="4644271"/>
            <a:ext cx="3979055" cy="959494"/>
          </a:xfrm>
          <a:prstGeom prst="roundRect">
            <a:avLst/>
          </a:prstGeom>
          <a:solidFill>
            <a:schemeClr val="tx1">
              <a:lumMod val="50000"/>
              <a:lumOff val="50000"/>
              <a:alpha val="67000"/>
            </a:schemeClr>
          </a:solidFill>
          <a:ln>
            <a:noFill/>
          </a:ln>
          <a:effectLst>
            <a:outerShdw blurRad="38100" dist="88900" dir="8100000" algn="tl" rotWithShape="0">
              <a:schemeClr val="tx1">
                <a:alpha val="40000"/>
              </a:schemeClr>
            </a:outerShdw>
            <a:softEdge rad="31750"/>
          </a:effectLst>
        </p:spPr>
        <p:txBody>
          <a:bodyPr wrap="none" rtlCol="0" anchor="ctr" anchorCtr="1">
            <a:noAutofit/>
          </a:bodyPr>
          <a:lstStyle/>
          <a:p>
            <a:pPr algn="ctr"/>
            <a:r>
              <a:rPr lang="en-GB" sz="2400" b="1" dirty="0">
                <a:solidFill>
                  <a:schemeClr val="bg1"/>
                </a:solidFill>
              </a:rPr>
              <a:t>VR360, on-demand </a:t>
            </a:r>
            <a:br>
              <a:rPr lang="en-GB" sz="2400" b="1" dirty="0">
                <a:solidFill>
                  <a:schemeClr val="bg1"/>
                </a:solidFill>
              </a:rPr>
            </a:br>
            <a:r>
              <a:rPr lang="en-GB" sz="2400" b="1" dirty="0">
                <a:solidFill>
                  <a:schemeClr val="bg1"/>
                </a:solidFill>
              </a:rPr>
              <a:t>and live (3 </a:t>
            </a:r>
            <a:r>
              <a:rPr lang="en-GB" sz="2400" b="1" dirty="0" err="1">
                <a:solidFill>
                  <a:schemeClr val="bg1"/>
                </a:solidFill>
              </a:rPr>
              <a:t>DoF</a:t>
            </a:r>
            <a:r>
              <a:rPr lang="en-GB" sz="2400" b="1" dirty="0">
                <a:solidFill>
                  <a:schemeClr val="bg1"/>
                </a:solidFill>
              </a:rPr>
              <a:t>)</a:t>
            </a:r>
          </a:p>
        </p:txBody>
      </p:sp>
      <p:sp>
        <p:nvSpPr>
          <p:cNvPr id="36" name="Rectangle: Rounded Corners 35">
            <a:extLst>
              <a:ext uri="{FF2B5EF4-FFF2-40B4-BE49-F238E27FC236}">
                <a16:creationId xmlns:a16="http://schemas.microsoft.com/office/drawing/2014/main" id="{92956E7E-5531-4867-882B-E51D87B4C84B}"/>
              </a:ext>
            </a:extLst>
          </p:cNvPr>
          <p:cNvSpPr/>
          <p:nvPr/>
        </p:nvSpPr>
        <p:spPr>
          <a:xfrm>
            <a:off x="3075463" y="1824395"/>
            <a:ext cx="5931795" cy="2959842"/>
          </a:xfrm>
          <a:prstGeom prst="roundRect">
            <a:avLst/>
          </a:prstGeom>
          <a:solidFill>
            <a:schemeClr val="tx1">
              <a:lumMod val="50000"/>
              <a:lumOff val="50000"/>
              <a:alpha val="67000"/>
            </a:schemeClr>
          </a:solidFill>
          <a:ln>
            <a:noFill/>
          </a:ln>
          <a:effectLst>
            <a:outerShdw blurRad="38100" dist="88900" dir="8100000" algn="tl" rotWithShape="0">
              <a:schemeClr val="tx1">
                <a:alpha val="40000"/>
              </a:schemeClr>
            </a:outerShdw>
            <a:softEdge rad="31750"/>
          </a:effectLst>
        </p:spPr>
        <p:txBody>
          <a:bodyPr wrap="none" rtlCol="0" anchor="ctr" anchorCtr="1">
            <a:noAutofit/>
          </a:bodyPr>
          <a:lstStyle/>
          <a:p>
            <a:pPr algn="ctr"/>
            <a:r>
              <a:rPr lang="en-GB" sz="2400" b="1" dirty="0">
                <a:solidFill>
                  <a:schemeClr val="bg1"/>
                </a:solidFill>
              </a:rPr>
              <a:t>Immersive Media </a:t>
            </a:r>
            <a:br>
              <a:rPr lang="en-GB" sz="2400" b="1" dirty="0">
                <a:solidFill>
                  <a:schemeClr val="bg1"/>
                </a:solidFill>
              </a:rPr>
            </a:br>
            <a:r>
              <a:rPr lang="en-GB" sz="2400" b="1" dirty="0">
                <a:solidFill>
                  <a:schemeClr val="bg1"/>
                </a:solidFill>
              </a:rPr>
              <a:t>with 6 Degrees of Freedom</a:t>
            </a:r>
          </a:p>
          <a:p>
            <a:pPr algn="ctr"/>
            <a:endParaRPr lang="en-GB" sz="2400" b="1" dirty="0">
              <a:solidFill>
                <a:schemeClr val="bg1"/>
              </a:solidFill>
            </a:endParaRPr>
          </a:p>
          <a:p>
            <a:pPr algn="ctr"/>
            <a:r>
              <a:rPr lang="en-GB" sz="2400" b="1" dirty="0">
                <a:solidFill>
                  <a:schemeClr val="bg1"/>
                </a:solidFill>
              </a:rPr>
              <a:t>Combining Natural </a:t>
            </a:r>
            <a:br>
              <a:rPr lang="en-GB" sz="2400" b="1" dirty="0">
                <a:solidFill>
                  <a:schemeClr val="bg1"/>
                </a:solidFill>
              </a:rPr>
            </a:br>
            <a:r>
              <a:rPr lang="en-GB" sz="2400" b="1" dirty="0">
                <a:solidFill>
                  <a:schemeClr val="bg1"/>
                </a:solidFill>
              </a:rPr>
              <a:t>and Synthetic content</a:t>
            </a:r>
          </a:p>
        </p:txBody>
      </p:sp>
    </p:spTree>
    <p:extLst>
      <p:ext uri="{BB962C8B-B14F-4D97-AF65-F5344CB8AC3E}">
        <p14:creationId xmlns:p14="http://schemas.microsoft.com/office/powerpoint/2010/main" val="14077206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animBg="1"/>
      <p:bldP spid="36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ctr">
            <a:normAutofit/>
          </a:bodyPr>
          <a:lstStyle/>
          <a:p>
            <a:r>
              <a:rPr lang="en-GB" b="1" dirty="0">
                <a:solidFill>
                  <a:schemeClr val="accent2"/>
                </a:solidFill>
              </a:rPr>
              <a:t>MPEG-I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GB" dirty="0"/>
              <a:t>New MPEG project: ISO/IEC 23090 </a:t>
            </a:r>
          </a:p>
          <a:p>
            <a:pPr marL="0" indent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-GB" i="1" dirty="0"/>
              <a:t>	</a:t>
            </a:r>
            <a:r>
              <a:rPr lang="en-GB" b="1" i="1" dirty="0">
                <a:solidFill>
                  <a:schemeClr val="accent3"/>
                </a:solidFill>
              </a:rPr>
              <a:t>Coded </a:t>
            </a:r>
            <a:r>
              <a:rPr lang="en-US" b="1" i="1" dirty="0">
                <a:solidFill>
                  <a:schemeClr val="accent3"/>
                </a:solidFill>
              </a:rPr>
              <a:t>Representation of Immersive Media</a:t>
            </a:r>
          </a:p>
          <a:p>
            <a:pPr marL="0" indent="0">
              <a:buNone/>
            </a:pPr>
            <a:r>
              <a:rPr lang="en-US" dirty="0"/>
              <a:t>8 parts are underway:</a:t>
            </a:r>
          </a:p>
          <a:p>
            <a:pPr marL="857234" lvl="1" indent="-457200">
              <a:buFont typeface="+mj-lt"/>
              <a:buAutoNum type="arabicPeriod"/>
            </a:pPr>
            <a:r>
              <a:rPr lang="en-GB" dirty="0">
                <a:solidFill>
                  <a:schemeClr val="accent2"/>
                </a:solidFill>
              </a:rPr>
              <a:t>Architectures for Immersive Media</a:t>
            </a:r>
            <a:endParaRPr lang="en-US" dirty="0">
              <a:solidFill>
                <a:schemeClr val="accent2"/>
              </a:solidFill>
            </a:endParaRPr>
          </a:p>
          <a:p>
            <a:pPr marL="857234" lvl="1" indent="-457200">
              <a:buFont typeface="+mj-lt"/>
              <a:buAutoNum type="arabicPeriod"/>
            </a:pPr>
            <a:r>
              <a:rPr lang="en-GB" dirty="0">
                <a:solidFill>
                  <a:schemeClr val="accent2"/>
                </a:solidFill>
              </a:rPr>
              <a:t>Omnidirectional Media AF</a:t>
            </a:r>
            <a:endParaRPr lang="en-US" dirty="0">
              <a:solidFill>
                <a:schemeClr val="accent2"/>
              </a:solidFill>
            </a:endParaRPr>
          </a:p>
          <a:p>
            <a:pPr marL="857234" lvl="1" indent="-457200">
              <a:buFont typeface="+mj-lt"/>
              <a:buAutoNum type="arabicPeriod"/>
            </a:pPr>
            <a:r>
              <a:rPr lang="en-GB" dirty="0">
                <a:solidFill>
                  <a:schemeClr val="accent2"/>
                </a:solidFill>
              </a:rPr>
              <a:t>New &amp; Immersive Video Coding (name </a:t>
            </a:r>
            <a:r>
              <a:rPr lang="en-GB" dirty="0" err="1">
                <a:solidFill>
                  <a:schemeClr val="accent2"/>
                </a:solidFill>
              </a:rPr>
              <a:t>t.b.d</a:t>
            </a:r>
            <a:r>
              <a:rPr lang="en-GB" dirty="0">
                <a:solidFill>
                  <a:schemeClr val="accent2"/>
                </a:solidFill>
              </a:rPr>
              <a:t>.)</a:t>
            </a:r>
            <a:endParaRPr lang="en-US" dirty="0">
              <a:solidFill>
                <a:schemeClr val="accent2"/>
              </a:solidFill>
            </a:endParaRPr>
          </a:p>
          <a:p>
            <a:pPr marL="857234" lvl="1" indent="-457200">
              <a:buFont typeface="+mj-lt"/>
              <a:buAutoNum type="arabicPeriod"/>
            </a:pPr>
            <a:r>
              <a:rPr lang="en-GB" dirty="0">
                <a:solidFill>
                  <a:schemeClr val="accent2"/>
                </a:solidFill>
              </a:rPr>
              <a:t>New &amp; Immersive Audio Coding (name </a:t>
            </a:r>
            <a:r>
              <a:rPr lang="en-GB" dirty="0" err="1">
                <a:solidFill>
                  <a:schemeClr val="accent2"/>
                </a:solidFill>
              </a:rPr>
              <a:t>t.b.d</a:t>
            </a:r>
            <a:r>
              <a:rPr lang="en-GB" dirty="0">
                <a:solidFill>
                  <a:schemeClr val="accent2"/>
                </a:solidFill>
              </a:rPr>
              <a:t>.)</a:t>
            </a:r>
            <a:endParaRPr lang="en-US" dirty="0">
              <a:solidFill>
                <a:schemeClr val="accent2"/>
              </a:solidFill>
            </a:endParaRPr>
          </a:p>
          <a:p>
            <a:pPr marL="857234" lvl="1" indent="-457200">
              <a:buFont typeface="+mj-lt"/>
              <a:buAutoNum type="arabicPeriod"/>
            </a:pPr>
            <a:r>
              <a:rPr lang="en-GB" dirty="0">
                <a:solidFill>
                  <a:schemeClr val="accent2"/>
                </a:solidFill>
              </a:rPr>
              <a:t>Point Cloud Coding</a:t>
            </a:r>
          </a:p>
          <a:p>
            <a:pPr marL="857234" lvl="1" indent="-457200">
              <a:buFont typeface="+mj-lt"/>
              <a:buAutoNum type="arabicPeriod"/>
            </a:pPr>
            <a:r>
              <a:rPr lang="en-GB" dirty="0">
                <a:solidFill>
                  <a:schemeClr val="accent2"/>
                </a:solidFill>
              </a:rPr>
              <a:t>Metadata for Immersive Services and Applications</a:t>
            </a:r>
          </a:p>
          <a:p>
            <a:pPr marL="857234" lvl="1" indent="-457200">
              <a:buFont typeface="+mj-lt"/>
              <a:buAutoNum type="arabicPeriod"/>
            </a:pPr>
            <a:r>
              <a:rPr lang="en-GB" dirty="0">
                <a:solidFill>
                  <a:schemeClr val="accent2"/>
                </a:solidFill>
              </a:rPr>
              <a:t>Metrics for Immersive Services and Applications</a:t>
            </a:r>
          </a:p>
          <a:p>
            <a:pPr marL="857234" lvl="1" indent="-457200">
              <a:buFont typeface="+mj-lt"/>
              <a:buAutoNum type="arabicPeriod"/>
            </a:pPr>
            <a:r>
              <a:rPr lang="en-GB" dirty="0">
                <a:solidFill>
                  <a:schemeClr val="accent2"/>
                </a:solidFill>
              </a:rPr>
              <a:t>Network-Based Media Processing</a:t>
            </a:r>
          </a:p>
        </p:txBody>
      </p:sp>
    </p:spTree>
    <p:extLst>
      <p:ext uri="{BB962C8B-B14F-4D97-AF65-F5344CB8AC3E}">
        <p14:creationId xmlns:p14="http://schemas.microsoft.com/office/powerpoint/2010/main" val="180534560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ctr">
            <a:normAutofit fontScale="90000"/>
          </a:bodyPr>
          <a:lstStyle/>
          <a:p>
            <a:r>
              <a:rPr lang="en-US" b="1" dirty="0">
                <a:solidFill>
                  <a:schemeClr val="accent2"/>
                </a:solidFill>
              </a:rPr>
              <a:t>New &amp; Immersive Video Codec – Timeline (MPEG-I pt. 3) 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3812438"/>
              </p:ext>
            </p:extLst>
          </p:nvPr>
        </p:nvGraphicFramePr>
        <p:xfrm>
          <a:off x="977461" y="2015151"/>
          <a:ext cx="10279117" cy="4297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9260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9247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6055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2400" dirty="0"/>
                        <a:t>Step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/>
                        <a:t>Year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/>
                        <a:t>Month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Collection of test material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2017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Jan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GB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Preliminary CfE</a:t>
                      </a:r>
                      <a:endParaRPr lang="en-US" sz="2800" kern="1200">
                        <a:solidFill>
                          <a:srgbClr val="595959"/>
                        </a:solidFill>
                        <a:latin typeface="+mn-lt"/>
                        <a:ea typeface="MS PGothic" pitchFamily="34" charset="-128"/>
                        <a:cs typeface="MS PGothic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2017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Jan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GB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Final CfE</a:t>
                      </a:r>
                      <a:endParaRPr lang="en-US" sz="2800" kern="1200">
                        <a:solidFill>
                          <a:srgbClr val="595959"/>
                        </a:solidFill>
                        <a:latin typeface="+mn-lt"/>
                        <a:ea typeface="MS PGothic" pitchFamily="34" charset="-128"/>
                        <a:cs typeface="MS PGothic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2017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Apr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GB" sz="2800" kern="1200" dirty="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Assessment of</a:t>
                      </a:r>
                      <a:r>
                        <a:rPr lang="en-GB" sz="2800" kern="1200" baseline="0" dirty="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 </a:t>
                      </a:r>
                      <a:r>
                        <a:rPr lang="en-GB" sz="2800" kern="1200" dirty="0" err="1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CfE</a:t>
                      </a:r>
                      <a:r>
                        <a:rPr lang="en-GB" sz="2800" kern="1200" dirty="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 responses</a:t>
                      </a:r>
                      <a:endParaRPr lang="en-US" sz="2800" kern="1200" dirty="0">
                        <a:solidFill>
                          <a:srgbClr val="595959"/>
                        </a:solidFill>
                        <a:latin typeface="+mn-lt"/>
                        <a:ea typeface="MS PGothic" pitchFamily="34" charset="-128"/>
                        <a:cs typeface="MS PGothic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2017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 dirty="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Jul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GB" sz="2800" kern="1200" dirty="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Preliminary </a:t>
                      </a:r>
                      <a:r>
                        <a:rPr lang="en-GB" sz="2800" kern="1200" dirty="0" err="1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CfP</a:t>
                      </a:r>
                      <a:endParaRPr lang="en-US" sz="2800" kern="1200" dirty="0">
                        <a:solidFill>
                          <a:srgbClr val="595959"/>
                        </a:solidFill>
                        <a:latin typeface="+mn-lt"/>
                        <a:ea typeface="MS PGothic" pitchFamily="34" charset="-128"/>
                        <a:cs typeface="MS PGothic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2017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Jul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GB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Final CfP</a:t>
                      </a:r>
                      <a:endParaRPr lang="en-US" sz="2800" kern="1200">
                        <a:solidFill>
                          <a:srgbClr val="595959"/>
                        </a:solidFill>
                        <a:latin typeface="+mn-lt"/>
                        <a:ea typeface="MS PGothic" pitchFamily="34" charset="-128"/>
                        <a:cs typeface="MS PGothic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 dirty="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2017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Oct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Bitstream submission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2018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Feb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GB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Subjective tests</a:t>
                      </a:r>
                      <a:endParaRPr lang="en-US" sz="2800" kern="1200">
                        <a:solidFill>
                          <a:srgbClr val="595959"/>
                        </a:solidFill>
                        <a:latin typeface="+mn-lt"/>
                        <a:ea typeface="MS PGothic" pitchFamily="34" charset="-128"/>
                        <a:cs typeface="MS PGothic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2018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Apr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GB" sz="2800" kern="1200" dirty="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Delivery of standard</a:t>
                      </a:r>
                      <a:endParaRPr lang="en-US" sz="2800" kern="1200" dirty="0">
                        <a:solidFill>
                          <a:srgbClr val="595959"/>
                        </a:solidFill>
                        <a:latin typeface="+mn-lt"/>
                        <a:ea typeface="MS PGothic" pitchFamily="34" charset="-128"/>
                        <a:cs typeface="MS PGothic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 dirty="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2020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lvl="0" indent="0" algn="l" rtl="0" eaLnBrk="1" fontAlgn="base" hangingPunct="1">
                        <a:spcBef>
                          <a:spcPts val="2000"/>
                        </a:spcBef>
                        <a:spcAft>
                          <a:spcPct val="0"/>
                        </a:spcAft>
                        <a:buClr>
                          <a:srgbClr val="6FB7D7"/>
                        </a:buClr>
                        <a:buSzPct val="110000"/>
                        <a:buFont typeface="Wingdings 2" panose="05020102010507070707" pitchFamily="18" charset="2"/>
                        <a:buNone/>
                      </a:pPr>
                      <a:r>
                        <a:rPr lang="en-US" sz="2800" kern="1200" dirty="0">
                          <a:solidFill>
                            <a:srgbClr val="595959"/>
                          </a:solidFill>
                          <a:latin typeface="+mn-lt"/>
                          <a:ea typeface="MS PGothic" pitchFamily="34" charset="-128"/>
                          <a:cs typeface="MS PGothic" charset="0"/>
                        </a:rPr>
                        <a:t>Oct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56222A7-15DE-4BA4-95FC-080C7E3D8A8A}" type="slidenum">
              <a:rPr lang="en-US" smtClean="0"/>
              <a:pPr>
                <a:defRPr/>
              </a:pPr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98218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GB" b="1" dirty="0">
                <a:solidFill>
                  <a:schemeClr val="accent2"/>
                </a:solidFill>
                <a:latin typeface="+mn-lt"/>
                <a:ea typeface="+mn-ea"/>
                <a:cs typeface="+mn-cs"/>
              </a:rPr>
              <a:t>Questions to MPEG’s Customers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en-GB" dirty="0"/>
              <a:t>Which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needs</a:t>
            </a:r>
            <a:r>
              <a:rPr lang="en-GB" dirty="0"/>
              <a:t> do you see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for</a:t>
            </a:r>
            <a:r>
              <a:rPr lang="en-GB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media</a:t>
            </a:r>
            <a:r>
              <a:rPr lang="en-GB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standardisation</a:t>
            </a:r>
            <a:r>
              <a:rPr lang="en-GB" dirty="0"/>
              <a:t>, between now and years out? </a:t>
            </a:r>
            <a:endParaRPr lang="nl-NL" dirty="0"/>
          </a:p>
          <a:p>
            <a:pPr lvl="0"/>
            <a:r>
              <a:rPr lang="en-GB" dirty="0"/>
              <a:t>What MPEG standardisation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roadmap</a:t>
            </a:r>
            <a:r>
              <a:rPr lang="en-GB" dirty="0"/>
              <a:t> would best meet your needs? </a:t>
            </a:r>
            <a:endParaRPr lang="nl-NL" dirty="0"/>
          </a:p>
          <a:p>
            <a:pPr lvl="0"/>
            <a:r>
              <a:rPr lang="en-GB" dirty="0"/>
              <a:t>To accommodate your use cases, what should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MPEG's</a:t>
            </a:r>
            <a:r>
              <a:rPr lang="en-GB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priorities</a:t>
            </a:r>
            <a:r>
              <a:rPr lang="en-GB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 </a:t>
            </a:r>
            <a:r>
              <a:rPr lang="en-GB" dirty="0"/>
              <a:t>be for the delivery of specific standards? For example, do you urgently need something that may enable basic functionality now, or can you wait for a more optimal solution to be released later?</a:t>
            </a:r>
            <a:endParaRPr lang="nl-NL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863816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nl-NL" sz="6000" spc="0" dirty="0"/>
              <a:t>MPEG </a:t>
            </a:r>
            <a:r>
              <a:rPr lang="nl-NL" sz="6000" spc="0" dirty="0" err="1"/>
              <a:t>Standardisation</a:t>
            </a:r>
            <a:r>
              <a:rPr lang="nl-NL" sz="6000" spc="0" dirty="0"/>
              <a:t> </a:t>
            </a:r>
            <a:r>
              <a:rPr lang="nl-NL" sz="6000" spc="0" dirty="0" err="1"/>
              <a:t>Roadmap</a:t>
            </a:r>
            <a:br>
              <a:rPr lang="nl-NL" sz="6000" spc="0" dirty="0"/>
            </a:br>
            <a:r>
              <a:rPr lang="nl-NL" sz="2800" spc="0" dirty="0" err="1"/>
              <a:t>January</a:t>
            </a:r>
            <a:r>
              <a:rPr lang="nl-NL" sz="2800" spc="0" dirty="0"/>
              <a:t>  2018</a:t>
            </a:r>
            <a:endParaRPr lang="nl-NL" sz="6000" spc="0" dirty="0"/>
          </a:p>
        </p:txBody>
      </p:sp>
      <p:pic>
        <p:nvPicPr>
          <p:cNvPr id="6" name="Picture 2" descr="https://encrypted-tbn0.gstatic.com/images?q=tbn:ANd9GcT0AI-_7G94ROplDuvmYwLoBt9at9CsdfUyvTr7lYZvaOOG7DqtkQsfPn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82218" y="964095"/>
            <a:ext cx="7528464" cy="2160510"/>
          </a:xfrm>
          <a:prstGeom prst="rect">
            <a:avLst/>
          </a:prstGeom>
          <a:ln>
            <a:noFill/>
          </a:ln>
          <a:effectLst>
            <a:softEdge rad="112500"/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486257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ctr">
            <a:normAutofit/>
          </a:bodyPr>
          <a:lstStyle/>
          <a:p>
            <a:r>
              <a:rPr lang="en-GB" b="1" dirty="0">
                <a:solidFill>
                  <a:schemeClr val="accent2"/>
                </a:solidFill>
              </a:rPr>
              <a:t>Why a Standardisation Roadmap?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/>
              <a:t>MPEG has created, and is still producing, media standards that enable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huge markets to flourish</a:t>
            </a:r>
          </a:p>
          <a:p>
            <a:r>
              <a:rPr lang="en-GB" dirty="0"/>
              <a:t>MPEG works on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requirements from industry</a:t>
            </a:r>
          </a:p>
          <a:p>
            <a:r>
              <a:rPr lang="en-GB" dirty="0"/>
              <a:t>Many industries represented in MPEG, but not all of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MPEG’s</a:t>
            </a:r>
            <a:r>
              <a:rPr lang="en-GB" b="1" dirty="0">
                <a:solidFill>
                  <a:schemeClr val="accent3"/>
                </a:solidFill>
              </a:rPr>
              <a:t>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customers</a:t>
            </a:r>
            <a:r>
              <a:rPr lang="en-GB" b="1" dirty="0">
                <a:solidFill>
                  <a:schemeClr val="accent3"/>
                </a:solidFill>
              </a:rPr>
              <a:t> </a:t>
            </a:r>
            <a:r>
              <a:rPr lang="en-GB" dirty="0"/>
              <a:t>can or need to participate in the process</a:t>
            </a:r>
          </a:p>
          <a:p>
            <a:r>
              <a:rPr lang="en-GB" dirty="0"/>
              <a:t>MPEG wants to inform its customers about its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long-term</a:t>
            </a:r>
            <a:r>
              <a:rPr lang="en-GB" dirty="0"/>
              <a:t>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plans</a:t>
            </a:r>
            <a:r>
              <a:rPr lang="en-GB" dirty="0"/>
              <a:t> </a:t>
            </a:r>
            <a:br>
              <a:rPr lang="en-GB" dirty="0"/>
            </a:br>
            <a:r>
              <a:rPr lang="en-GB" dirty="0"/>
              <a:t>(~ 5 years out)</a:t>
            </a:r>
          </a:p>
          <a:p>
            <a:r>
              <a:rPr lang="en-GB" dirty="0"/>
              <a:t>… and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collect</a:t>
            </a:r>
            <a:r>
              <a:rPr lang="en-GB" b="1" dirty="0">
                <a:solidFill>
                  <a:schemeClr val="accent3"/>
                </a:solidFill>
              </a:rPr>
              <a:t>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feedback</a:t>
            </a:r>
            <a:r>
              <a:rPr lang="en-GB" b="1" dirty="0">
                <a:solidFill>
                  <a:schemeClr val="accent3"/>
                </a:solidFill>
              </a:rPr>
              <a:t>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and</a:t>
            </a:r>
            <a:r>
              <a:rPr lang="en-GB" b="1" dirty="0">
                <a:solidFill>
                  <a:schemeClr val="accent3"/>
                </a:solidFill>
              </a:rPr>
              <a:t> </a:t>
            </a:r>
            <a:r>
              <a:rPr lang="en-GB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requirements</a:t>
            </a:r>
            <a:r>
              <a:rPr lang="en-GB" b="1" dirty="0">
                <a:solidFill>
                  <a:schemeClr val="accent3"/>
                </a:solidFill>
              </a:rPr>
              <a:t> </a:t>
            </a:r>
            <a:r>
              <a:rPr lang="en-GB" dirty="0"/>
              <a:t>from these customers</a:t>
            </a:r>
          </a:p>
          <a:p>
            <a:r>
              <a:rPr lang="en-GB" dirty="0"/>
              <a:t>… including in this session</a:t>
            </a:r>
          </a:p>
        </p:txBody>
      </p:sp>
    </p:spTree>
    <p:extLst>
      <p:ext uri="{BB962C8B-B14F-4D97-AF65-F5344CB8AC3E}">
        <p14:creationId xmlns:p14="http://schemas.microsoft.com/office/powerpoint/2010/main" val="42860700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b="1" dirty="0">
                <a:solidFill>
                  <a:schemeClr val="accent2"/>
                </a:solidFill>
              </a:rPr>
              <a:t>What is in the Roadmap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Our roadmap is a short document. </a:t>
            </a:r>
          </a:p>
          <a:p>
            <a:r>
              <a:rPr lang="en-GB" dirty="0"/>
              <a:t>It briefly outlines MPEG’s most important standards</a:t>
            </a:r>
          </a:p>
        </p:txBody>
      </p:sp>
    </p:spTree>
    <p:extLst>
      <p:ext uri="{BB962C8B-B14F-4D97-AF65-F5344CB8AC3E}">
        <p14:creationId xmlns:p14="http://schemas.microsoft.com/office/powerpoint/2010/main" val="10688238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251CBA64-85CE-4A95-92B2-1AAEAA556307}"/>
              </a:ext>
            </a:extLst>
          </p:cNvPr>
          <p:cNvGrpSpPr/>
          <p:nvPr/>
        </p:nvGrpSpPr>
        <p:grpSpPr>
          <a:xfrm>
            <a:off x="558084" y="908925"/>
            <a:ext cx="10601231" cy="5739274"/>
            <a:chOff x="1168920" y="948681"/>
            <a:chExt cx="8964620" cy="5739274"/>
          </a:xfrm>
        </p:grpSpPr>
        <p:grpSp>
          <p:nvGrpSpPr>
            <p:cNvPr id="53" name="Group 52"/>
            <p:cNvGrpSpPr/>
            <p:nvPr/>
          </p:nvGrpSpPr>
          <p:grpSpPr>
            <a:xfrm>
              <a:off x="1301498" y="954144"/>
              <a:ext cx="612972" cy="5556489"/>
              <a:chOff x="548404" y="310764"/>
              <a:chExt cx="588642" cy="6066712"/>
            </a:xfrm>
          </p:grpSpPr>
          <p:cxnSp>
            <p:nvCxnSpPr>
              <p:cNvPr id="119" name="Straight Connector 118"/>
              <p:cNvCxnSpPr>
                <a:cxnSpLocks/>
                <a:stCxn id="4" idx="2"/>
              </p:cNvCxnSpPr>
              <p:nvPr/>
            </p:nvCxnSpPr>
            <p:spPr>
              <a:xfrm>
                <a:off x="842725" y="747614"/>
                <a:ext cx="26912" cy="5629862"/>
              </a:xfrm>
              <a:prstGeom prst="line">
                <a:avLst/>
              </a:prstGeom>
              <a:ln w="19050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" name="TextBox 3"/>
              <p:cNvSpPr txBox="1"/>
              <p:nvPr/>
            </p:nvSpPr>
            <p:spPr>
              <a:xfrm>
                <a:off x="548404" y="310764"/>
                <a:ext cx="588642" cy="43685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0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1990</a:t>
                </a:r>
                <a:endParaRPr lang="en-US" sz="16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3995942" y="948681"/>
              <a:ext cx="593833" cy="5659450"/>
              <a:chOff x="3428774" y="304800"/>
              <a:chExt cx="570261" cy="6179127"/>
            </a:xfrm>
          </p:grpSpPr>
          <p:cxnSp>
            <p:nvCxnSpPr>
              <p:cNvPr id="123" name="Straight Connector 122"/>
              <p:cNvCxnSpPr>
                <a:stCxn id="5" idx="2"/>
              </p:cNvCxnSpPr>
              <p:nvPr/>
            </p:nvCxnSpPr>
            <p:spPr>
              <a:xfrm>
                <a:off x="3713905" y="741650"/>
                <a:ext cx="78410" cy="5742277"/>
              </a:xfrm>
              <a:prstGeom prst="line">
                <a:avLst/>
              </a:prstGeom>
              <a:ln w="19050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" name="TextBox 4"/>
              <p:cNvSpPr txBox="1"/>
              <p:nvPr/>
            </p:nvSpPr>
            <p:spPr>
              <a:xfrm>
                <a:off x="3428774" y="304800"/>
                <a:ext cx="570261" cy="43685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0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2000</a:t>
                </a:r>
                <a:endParaRPr lang="en-US" sz="16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grpSp>
          <p:nvGrpSpPr>
            <p:cNvPr id="57" name="Group 56"/>
            <p:cNvGrpSpPr/>
            <p:nvPr/>
          </p:nvGrpSpPr>
          <p:grpSpPr>
            <a:xfrm>
              <a:off x="6688614" y="954144"/>
              <a:ext cx="589766" cy="5653987"/>
              <a:chOff x="5819311" y="310764"/>
              <a:chExt cx="566356" cy="6173163"/>
            </a:xfrm>
          </p:grpSpPr>
          <p:cxnSp>
            <p:nvCxnSpPr>
              <p:cNvPr id="126" name="Straight Connector 125"/>
              <p:cNvCxnSpPr>
                <a:stCxn id="6" idx="2"/>
              </p:cNvCxnSpPr>
              <p:nvPr/>
            </p:nvCxnSpPr>
            <p:spPr>
              <a:xfrm>
                <a:off x="6102489" y="747614"/>
                <a:ext cx="110108" cy="5736313"/>
              </a:xfrm>
              <a:prstGeom prst="line">
                <a:avLst/>
              </a:prstGeom>
              <a:ln w="19050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" name="TextBox 5"/>
              <p:cNvSpPr txBox="1"/>
              <p:nvPr/>
            </p:nvSpPr>
            <p:spPr>
              <a:xfrm>
                <a:off x="5819311" y="310764"/>
                <a:ext cx="566356" cy="43685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0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2010</a:t>
                </a:r>
                <a:endParaRPr lang="en-US" sz="16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2648513" y="954144"/>
              <a:ext cx="607549" cy="5653987"/>
              <a:chOff x="2232464" y="310764"/>
              <a:chExt cx="583434" cy="6173163"/>
            </a:xfrm>
          </p:grpSpPr>
          <p:cxnSp>
            <p:nvCxnSpPr>
              <p:cNvPr id="124" name="Straight Connector 123"/>
              <p:cNvCxnSpPr>
                <a:cxnSpLocks/>
                <a:stCxn id="7" idx="2"/>
              </p:cNvCxnSpPr>
              <p:nvPr/>
            </p:nvCxnSpPr>
            <p:spPr>
              <a:xfrm>
                <a:off x="2524181" y="747614"/>
                <a:ext cx="48193" cy="5736313"/>
              </a:xfrm>
              <a:prstGeom prst="line">
                <a:avLst/>
              </a:prstGeom>
              <a:ln w="19050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" name="TextBox 6"/>
              <p:cNvSpPr txBox="1"/>
              <p:nvPr/>
            </p:nvSpPr>
            <p:spPr>
              <a:xfrm>
                <a:off x="2232464" y="310764"/>
                <a:ext cx="583434" cy="43685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0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1995</a:t>
                </a:r>
                <a:endParaRPr lang="en-US" sz="16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grpSp>
          <p:nvGrpSpPr>
            <p:cNvPr id="56" name="Group 55"/>
            <p:cNvGrpSpPr/>
            <p:nvPr/>
          </p:nvGrpSpPr>
          <p:grpSpPr>
            <a:xfrm>
              <a:off x="5342952" y="954144"/>
              <a:ext cx="588410" cy="5653987"/>
              <a:chOff x="4624693" y="310764"/>
              <a:chExt cx="565054" cy="6173163"/>
            </a:xfrm>
          </p:grpSpPr>
          <p:cxnSp>
            <p:nvCxnSpPr>
              <p:cNvPr id="125" name="Straight Connector 124"/>
              <p:cNvCxnSpPr>
                <a:stCxn id="8" idx="2"/>
              </p:cNvCxnSpPr>
              <p:nvPr/>
            </p:nvCxnSpPr>
            <p:spPr>
              <a:xfrm>
                <a:off x="4907220" y="747614"/>
                <a:ext cx="65491" cy="5736313"/>
              </a:xfrm>
              <a:prstGeom prst="line">
                <a:avLst/>
              </a:prstGeom>
              <a:ln w="19050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" name="TextBox 7"/>
              <p:cNvSpPr txBox="1"/>
              <p:nvPr/>
            </p:nvSpPr>
            <p:spPr>
              <a:xfrm>
                <a:off x="4624693" y="310764"/>
                <a:ext cx="565054" cy="43685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0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2005</a:t>
                </a:r>
                <a:endParaRPr lang="en-US" sz="16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grpSp>
          <p:nvGrpSpPr>
            <p:cNvPr id="58" name="Group 57"/>
            <p:cNvGrpSpPr/>
            <p:nvPr/>
          </p:nvGrpSpPr>
          <p:grpSpPr>
            <a:xfrm>
              <a:off x="7993253" y="954144"/>
              <a:ext cx="584344" cy="5653987"/>
              <a:chOff x="6974534" y="310764"/>
              <a:chExt cx="561149" cy="6173163"/>
            </a:xfrm>
          </p:grpSpPr>
          <p:cxnSp>
            <p:nvCxnSpPr>
              <p:cNvPr id="127" name="Straight Connector 126"/>
              <p:cNvCxnSpPr>
                <a:cxnSpLocks/>
              </p:cNvCxnSpPr>
              <p:nvPr/>
            </p:nvCxnSpPr>
            <p:spPr>
              <a:xfrm>
                <a:off x="7257001" y="837806"/>
                <a:ext cx="62773" cy="5646121"/>
              </a:xfrm>
              <a:prstGeom prst="line">
                <a:avLst/>
              </a:prstGeom>
              <a:ln w="19050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9" name="TextBox 8"/>
              <p:cNvSpPr txBox="1"/>
              <p:nvPr/>
            </p:nvSpPr>
            <p:spPr>
              <a:xfrm>
                <a:off x="6974534" y="310764"/>
                <a:ext cx="561149" cy="43685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0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2015</a:t>
                </a:r>
                <a:endParaRPr lang="en-US" sz="16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sp>
          <p:nvSpPr>
            <p:cNvPr id="10" name="TextBox 9"/>
            <p:cNvSpPr txBox="1"/>
            <p:nvPr/>
          </p:nvSpPr>
          <p:spPr>
            <a:xfrm>
              <a:off x="1442409" y="3501011"/>
              <a:ext cx="721580" cy="678650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  <a:effectLst>
              <a:softEdge rad="31750"/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</a:lstStyle>
            <a:p>
              <a:pPr algn="ctr"/>
              <a:r>
                <a:rPr lang="en-US" sz="1600" b="1" dirty="0">
                  <a:solidFill>
                    <a:schemeClr val="bg1"/>
                  </a:solidFill>
                </a:rPr>
                <a:t>MP3</a:t>
              </a: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2271475" y="3445699"/>
              <a:ext cx="1046737" cy="733963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  <a:effectLst>
              <a:softEdge rad="31750"/>
            </a:effectLst>
          </p:spPr>
          <p:txBody>
            <a:bodyPr wrap="square" anchor="ctr" anchorCtr="1">
              <a:noAutofit/>
            </a:bodyPr>
            <a:lstStyle>
              <a:defPPr>
                <a:defRPr lang="nl-NL"/>
              </a:defPPr>
              <a:lvl1pPr algn="ctr">
                <a:defRPr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400" dirty="0">
                  <a:effectLst/>
                </a:rPr>
                <a:t>MPEG-2 Video &amp; Systems</a:t>
              </a: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5168404" y="3695926"/>
              <a:ext cx="774579" cy="495075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</a:lstStyle>
            <a:p>
              <a:pPr algn="ctr"/>
              <a:r>
                <a:rPr lang="en-US" sz="1600" b="1" dirty="0">
                  <a:solidFill>
                    <a:schemeClr val="bg1"/>
                  </a:solidFill>
                </a:rPr>
                <a:t>AVC</a:t>
              </a:r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7392755" y="3695926"/>
              <a:ext cx="974297" cy="495075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none" rtlCol="0" anchor="ctr" anchorCtr="1">
              <a:noAutofit/>
            </a:bodyPr>
            <a:lstStyle>
              <a:defPPr>
                <a:defRPr lang="nl-NL"/>
              </a:defPPr>
              <a:lvl1pPr algn="ctr">
                <a:defRPr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600" dirty="0">
                  <a:effectLst/>
                </a:rPr>
                <a:t>HEVC</a:t>
              </a:r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4448769" y="4389137"/>
              <a:ext cx="1200217" cy="456847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</a:lstStyle>
            <a:p>
              <a:pPr algn="ctr"/>
              <a:r>
                <a:rPr lang="en-US" sz="1600" b="1" dirty="0">
                  <a:solidFill>
                    <a:schemeClr val="bg1"/>
                  </a:solidFill>
                </a:rPr>
                <a:t>MP4 FF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7943501" y="4396209"/>
              <a:ext cx="847100" cy="472536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square" rtlCol="0" anchor="ctr" anchorCtr="1">
              <a:noAutofit/>
            </a:bodyPr>
            <a:lstStyle>
              <a:defPPr>
                <a:defRPr lang="nl-NL"/>
              </a:defPPr>
              <a:lvl1pPr algn="ctr">
                <a:defRPr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600" dirty="0">
                  <a:effectLst/>
                </a:rPr>
                <a:t>MMT</a:t>
              </a: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6841822" y="4383435"/>
              <a:ext cx="1005205" cy="472536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none" rtlCol="0" anchor="ctr" anchorCtr="1">
              <a:noAutofit/>
            </a:bodyPr>
            <a:lstStyle>
              <a:defPPr>
                <a:defRPr lang="en-US"/>
              </a:defPPr>
            </a:lstStyle>
            <a:p>
              <a:pPr algn="ctr"/>
              <a:r>
                <a:rPr lang="en-US" sz="1600" b="1" dirty="0">
                  <a:solidFill>
                    <a:schemeClr val="bg1"/>
                  </a:solidFill>
                </a:rPr>
                <a:t>DASH</a:t>
              </a:r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4380511" y="3695926"/>
              <a:ext cx="634797" cy="495076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</a:lstStyle>
            <a:p>
              <a:pPr algn="ctr"/>
              <a:r>
                <a:rPr lang="en-US" sz="1600" b="1" dirty="0">
                  <a:solidFill>
                    <a:schemeClr val="bg1"/>
                  </a:solidFill>
                </a:rPr>
                <a:t>AAC</a:t>
              </a:r>
            </a:p>
          </p:txBody>
        </p:sp>
        <p:sp>
          <p:nvSpPr>
            <p:cNvPr id="20" name="Rounded Rectangle 19"/>
            <p:cNvSpPr/>
            <p:nvPr/>
          </p:nvSpPr>
          <p:spPr>
            <a:xfrm>
              <a:off x="1168920" y="2482532"/>
              <a:ext cx="1268558" cy="597798"/>
            </a:xfrm>
            <a:prstGeom prst="roundRect">
              <a:avLst/>
            </a:prstGeom>
            <a:solidFill>
              <a:schemeClr val="bg2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31750"/>
            </a:effectLst>
          </p:spPr>
          <p:txBody>
            <a:bodyPr wrap="square" anchor="ctr" anchorCtr="1">
              <a:noAutofit/>
            </a:bodyPr>
            <a:lstStyle/>
            <a:p>
              <a:pPr algn="ctr"/>
              <a:r>
                <a:rPr lang="en-GB" sz="1400" b="1" dirty="0"/>
                <a:t>Internet</a:t>
              </a:r>
            </a:p>
            <a:p>
              <a:pPr algn="ctr"/>
              <a:r>
                <a:rPr lang="en-GB" sz="1400" b="1" dirty="0"/>
                <a:t>Audio </a:t>
              </a:r>
            </a:p>
          </p:txBody>
        </p:sp>
        <p:sp>
          <p:nvSpPr>
            <p:cNvPr id="25" name="Rounded Rectangle 24"/>
            <p:cNvSpPr/>
            <p:nvPr/>
          </p:nvSpPr>
          <p:spPr>
            <a:xfrm>
              <a:off x="2165596" y="1412776"/>
              <a:ext cx="1258492" cy="697914"/>
            </a:xfrm>
            <a:prstGeom prst="roundRect">
              <a:avLst/>
            </a:prstGeom>
            <a:solidFill>
              <a:schemeClr val="bg2">
                <a:lumMod val="60000"/>
                <a:lumOff val="4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square" anchor="ctr" anchorCtr="1">
              <a:noAutofit/>
            </a:bodyPr>
            <a:lstStyle/>
            <a:p>
              <a:pPr algn="ctr"/>
              <a:r>
                <a:rPr lang="en-GB" sz="1400" b="1" dirty="0"/>
                <a:t>Digital </a:t>
              </a:r>
            </a:p>
            <a:p>
              <a:pPr algn="ctr"/>
              <a:r>
                <a:rPr lang="en-GB" sz="1400" b="1" dirty="0"/>
                <a:t>Television</a:t>
              </a:r>
            </a:p>
          </p:txBody>
        </p:sp>
        <p:grpSp>
          <p:nvGrpSpPr>
            <p:cNvPr id="106" name="Group 105"/>
            <p:cNvGrpSpPr/>
            <p:nvPr/>
          </p:nvGrpSpPr>
          <p:grpSpPr>
            <a:xfrm>
              <a:off x="3928145" y="1412779"/>
              <a:ext cx="1544945" cy="2283147"/>
              <a:chOff x="2386683" y="1081982"/>
              <a:chExt cx="1793412" cy="2266766"/>
            </a:xfrm>
            <a:solidFill>
              <a:schemeClr val="tx1">
                <a:lumMod val="50000"/>
                <a:lumOff val="50000"/>
              </a:schemeClr>
            </a:solidFill>
          </p:grpSpPr>
          <p:cxnSp>
            <p:nvCxnSpPr>
              <p:cNvPr id="30" name="Straight Arrow Connector 29"/>
              <p:cNvCxnSpPr>
                <a:cxnSpLocks/>
                <a:stCxn id="17" idx="0"/>
                <a:endCxn id="31" idx="2"/>
              </p:cNvCxnSpPr>
              <p:nvPr/>
            </p:nvCxnSpPr>
            <p:spPr>
              <a:xfrm flipV="1">
                <a:off x="3280245" y="1756015"/>
                <a:ext cx="3144" cy="1592733"/>
              </a:xfrm>
              <a:prstGeom prst="straightConnector1">
                <a:avLst/>
              </a:prstGeom>
              <a:grpFill/>
              <a:ln w="38100">
                <a:solidFill>
                  <a:schemeClr val="tx1">
                    <a:lumMod val="65000"/>
                  </a:schemeClr>
                </a:solidFill>
                <a:prstDash val="sysDot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1" name="Rounded Rectangle 30"/>
              <p:cNvSpPr/>
              <p:nvPr/>
            </p:nvSpPr>
            <p:spPr>
              <a:xfrm>
                <a:off x="2386683" y="1081982"/>
                <a:ext cx="1793412" cy="674033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  <a:softEdge rad="31750"/>
              </a:effectLst>
            </p:spPr>
            <p:txBody>
              <a:bodyPr wrap="square" anchor="ctr" anchorCtr="1">
                <a:noAutofit/>
              </a:bodyPr>
              <a:lstStyle/>
              <a:p>
                <a:pPr algn="ctr"/>
                <a:r>
                  <a:rPr lang="en-GB" sz="1400" b="1" dirty="0"/>
                  <a:t>Music Distribution</a:t>
                </a:r>
              </a:p>
            </p:txBody>
          </p:sp>
        </p:grpSp>
        <p:cxnSp>
          <p:nvCxnSpPr>
            <p:cNvPr id="36" name="Straight Arrow Connector 35"/>
            <p:cNvCxnSpPr>
              <a:stCxn id="14" idx="2"/>
              <a:endCxn id="37" idx="0"/>
            </p:cNvCxnSpPr>
            <p:nvPr/>
          </p:nvCxnSpPr>
          <p:spPr>
            <a:xfrm>
              <a:off x="5048877" y="4845983"/>
              <a:ext cx="8468" cy="395880"/>
            </a:xfrm>
            <a:prstGeom prst="straightConnector1">
              <a:avLst/>
            </a:prstGeom>
            <a:solidFill>
              <a:schemeClr val="accent3">
                <a:lumMod val="75000"/>
              </a:schemeClr>
            </a:solidFill>
            <a:ln w="38100">
              <a:solidFill>
                <a:schemeClr val="tx1">
                  <a:lumMod val="65000"/>
                </a:schemeClr>
              </a:solidFill>
              <a:prstDash val="sys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" name="Rounded Rectangle 36"/>
            <p:cNvSpPr/>
            <p:nvPr/>
          </p:nvSpPr>
          <p:spPr>
            <a:xfrm>
              <a:off x="3882290" y="5241864"/>
              <a:ext cx="2350111" cy="590345"/>
            </a:xfrm>
            <a:prstGeom prst="roundRect">
              <a:avLst/>
            </a:prstGeom>
            <a:solidFill>
              <a:schemeClr val="bg2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31750"/>
            </a:effectLst>
          </p:spPr>
          <p:txBody>
            <a:bodyPr wrap="square" anchor="ctr" anchorCtr="1">
              <a:noAutofit/>
            </a:bodyPr>
            <a:lstStyle/>
            <a:p>
              <a:pPr algn="ctr"/>
              <a:r>
                <a:rPr lang="en-US" sz="1400" b="1" dirty="0"/>
                <a:t>Media Storage and Streaming</a:t>
              </a:r>
              <a:endParaRPr lang="en-GB" sz="1400" b="1" dirty="0"/>
            </a:p>
          </p:txBody>
        </p:sp>
        <p:cxnSp>
          <p:nvCxnSpPr>
            <p:cNvPr id="47" name="Straight Arrow Connector 46"/>
            <p:cNvCxnSpPr>
              <a:stCxn id="13" idx="0"/>
            </p:cNvCxnSpPr>
            <p:nvPr/>
          </p:nvCxnSpPr>
          <p:spPr>
            <a:xfrm flipV="1">
              <a:off x="7879904" y="3080332"/>
              <a:ext cx="2089" cy="615594"/>
            </a:xfrm>
            <a:prstGeom prst="straightConnector1">
              <a:avLst/>
            </a:prstGeom>
            <a:solidFill>
              <a:schemeClr val="tx1">
                <a:lumMod val="50000"/>
                <a:lumOff val="50000"/>
              </a:schemeClr>
            </a:solidFill>
            <a:ln w="38100">
              <a:solidFill>
                <a:schemeClr val="tx1">
                  <a:lumMod val="65000"/>
                </a:schemeClr>
              </a:solidFill>
              <a:prstDash val="sys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" name="Rounded Rectangle 47"/>
            <p:cNvSpPr/>
            <p:nvPr/>
          </p:nvSpPr>
          <p:spPr>
            <a:xfrm>
              <a:off x="7373290" y="2515009"/>
              <a:ext cx="2243486" cy="611601"/>
            </a:xfrm>
            <a:prstGeom prst="roundRect">
              <a:avLst/>
            </a:prstGeom>
            <a:solidFill>
              <a:schemeClr val="bg2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31750"/>
            </a:effectLst>
          </p:spPr>
          <p:txBody>
            <a:bodyPr wrap="none" rtlCol="0" anchor="ctr" anchorCtr="1">
              <a:noAutofit/>
            </a:bodyPr>
            <a:lstStyle/>
            <a:p>
              <a:pPr algn="ctr"/>
              <a:r>
                <a:rPr lang="en-GB" sz="1400" b="1" dirty="0"/>
                <a:t>UHD &amp; Immersive</a:t>
              </a:r>
              <a:br>
                <a:rPr lang="en-GB" sz="1400" b="1" dirty="0"/>
              </a:br>
              <a:r>
                <a:rPr lang="en-GB" sz="1400" b="1" dirty="0"/>
                <a:t>Services</a:t>
              </a:r>
            </a:p>
          </p:txBody>
        </p:sp>
        <p:grpSp>
          <p:nvGrpSpPr>
            <p:cNvPr id="113" name="Group 112"/>
            <p:cNvGrpSpPr/>
            <p:nvPr/>
          </p:nvGrpSpPr>
          <p:grpSpPr>
            <a:xfrm>
              <a:off x="7687372" y="4868745"/>
              <a:ext cx="1347625" cy="907364"/>
              <a:chOff x="7117481" y="4551709"/>
              <a:chExt cx="1202720" cy="983937"/>
            </a:xfrm>
            <a:solidFill>
              <a:schemeClr val="tx1">
                <a:lumMod val="50000"/>
                <a:lumOff val="50000"/>
              </a:schemeClr>
            </a:solidFill>
          </p:grpSpPr>
          <p:sp>
            <p:nvSpPr>
              <p:cNvPr id="67" name="Rounded Rectangle 66"/>
              <p:cNvSpPr/>
              <p:nvPr/>
            </p:nvSpPr>
            <p:spPr>
              <a:xfrm>
                <a:off x="7117481" y="4858549"/>
                <a:ext cx="1202720" cy="677097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  <a:softEdge rad="31750"/>
              </a:effectLst>
            </p:spPr>
            <p:txBody>
              <a:bodyPr wrap="square" rtlCol="0" anchor="ctr" anchorCtr="1">
                <a:noAutofit/>
              </a:bodyPr>
              <a:lstStyle/>
              <a:p>
                <a:pPr algn="ctr"/>
                <a:r>
                  <a:rPr lang="en-US" sz="1400" b="1" dirty="0"/>
                  <a:t>New Forms of </a:t>
                </a:r>
              </a:p>
              <a:p>
                <a:pPr algn="ctr"/>
                <a:r>
                  <a:rPr lang="en-US" sz="1400" b="1" dirty="0"/>
                  <a:t>Digital Television</a:t>
                </a:r>
                <a:endParaRPr lang="en-GB" sz="1400" b="1" dirty="0"/>
              </a:p>
            </p:txBody>
          </p:sp>
          <p:cxnSp>
            <p:nvCxnSpPr>
              <p:cNvPr id="68" name="Straight Arrow Connector 67"/>
              <p:cNvCxnSpPr>
                <a:cxnSpLocks/>
                <a:stCxn id="15" idx="2"/>
                <a:endCxn id="67" idx="0"/>
              </p:cNvCxnSpPr>
              <p:nvPr/>
            </p:nvCxnSpPr>
            <p:spPr>
              <a:xfrm flipH="1">
                <a:off x="7718841" y="4551709"/>
                <a:ext cx="5236" cy="306840"/>
              </a:xfrm>
              <a:prstGeom prst="straightConnector1">
                <a:avLst/>
              </a:prstGeom>
              <a:grpFill/>
              <a:ln w="38100">
                <a:solidFill>
                  <a:schemeClr val="tx1">
                    <a:lumMod val="65000"/>
                  </a:schemeClr>
                </a:solidFill>
                <a:prstDash val="sysDot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8" name="Group 107"/>
            <p:cNvGrpSpPr/>
            <p:nvPr/>
          </p:nvGrpSpPr>
          <p:grpSpPr>
            <a:xfrm>
              <a:off x="7109917" y="4855971"/>
              <a:ext cx="2548631" cy="1831984"/>
              <a:chOff x="6046404" y="4146261"/>
              <a:chExt cx="2447466" cy="2000208"/>
            </a:xfrm>
            <a:solidFill>
              <a:schemeClr val="tx1">
                <a:lumMod val="50000"/>
                <a:lumOff val="50000"/>
              </a:schemeClr>
            </a:solidFill>
          </p:grpSpPr>
          <p:cxnSp>
            <p:nvCxnSpPr>
              <p:cNvPr id="83" name="Straight Arrow Connector 82"/>
              <p:cNvCxnSpPr>
                <a:cxnSpLocks/>
                <a:stCxn id="16" idx="2"/>
              </p:cNvCxnSpPr>
              <p:nvPr/>
            </p:nvCxnSpPr>
            <p:spPr>
              <a:xfrm>
                <a:off x="6271604" y="4146261"/>
                <a:ext cx="16844" cy="1304137"/>
              </a:xfrm>
              <a:prstGeom prst="straightConnector1">
                <a:avLst/>
              </a:prstGeom>
              <a:grpFill/>
              <a:ln w="38100">
                <a:solidFill>
                  <a:schemeClr val="tx1">
                    <a:lumMod val="65000"/>
                  </a:schemeClr>
                </a:solidFill>
                <a:prstDash val="sysDot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8" name="Rounded Rectangle 87"/>
              <p:cNvSpPr/>
              <p:nvPr/>
            </p:nvSpPr>
            <p:spPr>
              <a:xfrm>
                <a:off x="6046404" y="5450398"/>
                <a:ext cx="2447466" cy="696071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  <a:softEdge rad="31750"/>
              </a:effectLst>
            </p:spPr>
            <p:txBody>
              <a:bodyPr wrap="square" rtlCol="0" anchor="ctr" anchorCtr="1">
                <a:noAutofit/>
              </a:bodyPr>
              <a:lstStyle/>
              <a:p>
                <a:pPr algn="ctr"/>
                <a:r>
                  <a:rPr lang="en-GB" sz="1400" b="1" dirty="0"/>
                  <a:t>Unified Media</a:t>
                </a:r>
                <a:br>
                  <a:rPr lang="en-GB" sz="1400" b="1" dirty="0"/>
                </a:br>
                <a:r>
                  <a:rPr lang="en-GB" sz="1400" b="1" dirty="0"/>
                  <a:t>Streaming</a:t>
                </a:r>
              </a:p>
            </p:txBody>
          </p:sp>
        </p:grpSp>
        <p:sp>
          <p:nvSpPr>
            <p:cNvPr id="52" name="TextBox 51"/>
            <p:cNvSpPr txBox="1"/>
            <p:nvPr/>
          </p:nvSpPr>
          <p:spPr>
            <a:xfrm>
              <a:off x="6187632" y="3695926"/>
              <a:ext cx="774579" cy="495075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</a:lstStyle>
            <a:p>
              <a:pPr algn="ctr"/>
              <a:r>
                <a:rPr lang="en-US" sz="1600" b="1" dirty="0">
                  <a:solidFill>
                    <a:schemeClr val="bg1"/>
                  </a:solidFill>
                </a:rPr>
                <a:t>OFF</a:t>
              </a:r>
            </a:p>
          </p:txBody>
        </p:sp>
        <p:sp>
          <p:nvSpPr>
            <p:cNvPr id="40" name="Rounded Rectangle 39"/>
            <p:cNvSpPr/>
            <p:nvPr/>
          </p:nvSpPr>
          <p:spPr>
            <a:xfrm>
              <a:off x="4844506" y="2470337"/>
              <a:ext cx="1422372" cy="656274"/>
            </a:xfrm>
            <a:prstGeom prst="roundRect">
              <a:avLst/>
            </a:prstGeom>
            <a:solidFill>
              <a:schemeClr val="bg2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31750"/>
            </a:effectLst>
          </p:spPr>
          <p:txBody>
            <a:bodyPr wrap="square" anchor="ctr" anchorCtr="1">
              <a:noAutofit/>
            </a:bodyPr>
            <a:lstStyle/>
            <a:p>
              <a:pPr algn="ctr"/>
              <a:r>
                <a:rPr lang="en-GB" sz="1400" b="1"/>
                <a:t>HD Distribution</a:t>
              </a:r>
              <a:endParaRPr lang="en-GB" sz="1400" b="1" dirty="0"/>
            </a:p>
          </p:txBody>
        </p:sp>
        <p:cxnSp>
          <p:nvCxnSpPr>
            <p:cNvPr id="62" name="Straight Arrow Connector 61"/>
            <p:cNvCxnSpPr>
              <a:cxnSpLocks/>
              <a:stCxn id="12" idx="0"/>
              <a:endCxn id="40" idx="2"/>
            </p:cNvCxnSpPr>
            <p:nvPr/>
          </p:nvCxnSpPr>
          <p:spPr>
            <a:xfrm flipH="1" flipV="1">
              <a:off x="5555692" y="3126611"/>
              <a:ext cx="2" cy="569315"/>
            </a:xfrm>
            <a:prstGeom prst="straightConnector1">
              <a:avLst/>
            </a:prstGeom>
            <a:solidFill>
              <a:schemeClr val="accent3">
                <a:lumMod val="75000"/>
              </a:schemeClr>
            </a:solidFill>
            <a:ln w="38100">
              <a:solidFill>
                <a:schemeClr val="tx1">
                  <a:lumMod val="65000"/>
                </a:schemeClr>
              </a:solidFill>
              <a:prstDash val="sys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Arrow Connector 71"/>
            <p:cNvCxnSpPr>
              <a:stCxn id="69" idx="0"/>
              <a:endCxn id="76" idx="2"/>
            </p:cNvCxnSpPr>
            <p:nvPr/>
          </p:nvCxnSpPr>
          <p:spPr>
            <a:xfrm flipV="1">
              <a:off x="3847332" y="3094244"/>
              <a:ext cx="0" cy="579224"/>
            </a:xfrm>
            <a:prstGeom prst="straightConnector1">
              <a:avLst/>
            </a:prstGeom>
            <a:solidFill>
              <a:schemeClr val="accent3">
                <a:lumMod val="75000"/>
              </a:schemeClr>
            </a:solidFill>
            <a:ln w="38100">
              <a:solidFill>
                <a:schemeClr val="tx1">
                  <a:lumMod val="65000"/>
                </a:schemeClr>
              </a:solidFill>
              <a:prstDash val="sys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6" name="Rounded Rectangle 75"/>
            <p:cNvSpPr/>
            <p:nvPr/>
          </p:nvSpPr>
          <p:spPr>
            <a:xfrm>
              <a:off x="3226321" y="2482534"/>
              <a:ext cx="1242023" cy="611711"/>
            </a:xfrm>
            <a:prstGeom prst="roundRect">
              <a:avLst/>
            </a:prstGeom>
            <a:solidFill>
              <a:schemeClr val="bg2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31750"/>
            </a:effectLst>
          </p:spPr>
          <p:txBody>
            <a:bodyPr wrap="square" anchor="ctr" anchorCtr="1">
              <a:noAutofit/>
            </a:bodyPr>
            <a:lstStyle/>
            <a:p>
              <a:pPr algn="ctr"/>
              <a:r>
                <a:rPr lang="en-GB" sz="1400" b="1" dirty="0"/>
                <a:t>Mobile Video</a:t>
              </a:r>
            </a:p>
          </p:txBody>
        </p:sp>
        <p:cxnSp>
          <p:nvCxnSpPr>
            <p:cNvPr id="39" name="Straight Arrow Connector 38"/>
            <p:cNvCxnSpPr>
              <a:stCxn id="52" idx="0"/>
              <a:endCxn id="66" idx="2"/>
            </p:cNvCxnSpPr>
            <p:nvPr/>
          </p:nvCxnSpPr>
          <p:spPr>
            <a:xfrm flipH="1" flipV="1">
              <a:off x="6574921" y="2110691"/>
              <a:ext cx="1" cy="1585235"/>
            </a:xfrm>
            <a:prstGeom prst="straightConnector1">
              <a:avLst/>
            </a:prstGeom>
            <a:solidFill>
              <a:schemeClr val="tx1">
                <a:lumMod val="50000"/>
                <a:lumOff val="50000"/>
              </a:schemeClr>
            </a:solidFill>
            <a:ln w="38100">
              <a:solidFill>
                <a:schemeClr val="tx1">
                  <a:lumMod val="65000"/>
                </a:schemeClr>
              </a:solidFill>
              <a:prstDash val="sys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Rounded Rectangle 65"/>
            <p:cNvSpPr/>
            <p:nvPr/>
          </p:nvSpPr>
          <p:spPr>
            <a:xfrm>
              <a:off x="5765312" y="1437222"/>
              <a:ext cx="1619216" cy="673469"/>
            </a:xfrm>
            <a:prstGeom prst="roundRect">
              <a:avLst/>
            </a:prstGeom>
            <a:solidFill>
              <a:schemeClr val="bg2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31750"/>
            </a:effectLst>
          </p:spPr>
          <p:txBody>
            <a:bodyPr wrap="square" anchor="ctr" anchorCtr="1">
              <a:noAutofit/>
            </a:bodyPr>
            <a:lstStyle/>
            <a:p>
              <a:pPr algn="ctr"/>
              <a:r>
                <a:rPr lang="en-US" sz="1400" b="1" dirty="0"/>
                <a:t>Custom Fonts on Web &amp; </a:t>
              </a:r>
              <a:r>
                <a:rPr lang="en-US" sz="1400" b="1" dirty="0" err="1"/>
                <a:t>DigiPub</a:t>
              </a:r>
              <a:endParaRPr lang="en-GB" sz="1400" b="1" dirty="0"/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3331560" y="3673468"/>
              <a:ext cx="1031545" cy="517532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</a:lstStyle>
            <a:p>
              <a:pPr algn="ctr"/>
              <a:r>
                <a:rPr lang="en-US" sz="1600" b="1" dirty="0">
                  <a:solidFill>
                    <a:schemeClr val="bg1"/>
                  </a:solidFill>
                </a:rPr>
                <a:t>MPEG-4 Video</a:t>
              </a:r>
            </a:p>
          </p:txBody>
        </p:sp>
        <p:cxnSp>
          <p:nvCxnSpPr>
            <p:cNvPr id="86" name="Straight Arrow Connector 85"/>
            <p:cNvCxnSpPr>
              <a:stCxn id="11" idx="0"/>
              <a:endCxn id="25" idx="2"/>
            </p:cNvCxnSpPr>
            <p:nvPr/>
          </p:nvCxnSpPr>
          <p:spPr>
            <a:xfrm flipH="1" flipV="1">
              <a:off x="2794843" y="2110690"/>
              <a:ext cx="1" cy="1335008"/>
            </a:xfrm>
            <a:prstGeom prst="straightConnector1">
              <a:avLst/>
            </a:prstGeom>
            <a:ln w="38100">
              <a:solidFill>
                <a:schemeClr val="tx1">
                  <a:lumMod val="65000"/>
                </a:schemeClr>
              </a:solidFill>
              <a:prstDash val="sys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9" name="TextBox 108"/>
            <p:cNvSpPr txBox="1"/>
            <p:nvPr/>
          </p:nvSpPr>
          <p:spPr>
            <a:xfrm>
              <a:off x="8824141" y="4396208"/>
              <a:ext cx="847100" cy="472536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square" rtlCol="0" anchor="ctr" anchorCtr="1">
              <a:noAutofit/>
            </a:bodyPr>
            <a:lstStyle>
              <a:defPPr>
                <a:defRPr lang="nl-NL"/>
              </a:defPPr>
              <a:lvl1pPr algn="ctr">
                <a:defRPr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600" dirty="0">
                  <a:effectLst/>
                </a:rPr>
                <a:t>CMAF</a:t>
              </a:r>
            </a:p>
          </p:txBody>
        </p:sp>
        <p:cxnSp>
          <p:nvCxnSpPr>
            <p:cNvPr id="112" name="Straight Arrow Connector 111"/>
            <p:cNvCxnSpPr>
              <a:cxnSpLocks/>
              <a:stCxn id="109" idx="2"/>
            </p:cNvCxnSpPr>
            <p:nvPr/>
          </p:nvCxnSpPr>
          <p:spPr>
            <a:xfrm>
              <a:off x="9247691" y="4868744"/>
              <a:ext cx="14287" cy="1181682"/>
            </a:xfrm>
            <a:prstGeom prst="straightConnector1">
              <a:avLst/>
            </a:prstGeom>
            <a:solidFill>
              <a:schemeClr val="tx1">
                <a:lumMod val="50000"/>
                <a:lumOff val="50000"/>
              </a:schemeClr>
            </a:solidFill>
            <a:ln w="38100">
              <a:solidFill>
                <a:schemeClr val="tx1">
                  <a:lumMod val="65000"/>
                </a:schemeClr>
              </a:solidFill>
              <a:prstDash val="sys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9" name="TextBox 138"/>
            <p:cNvSpPr txBox="1"/>
            <p:nvPr/>
          </p:nvSpPr>
          <p:spPr>
            <a:xfrm>
              <a:off x="8414756" y="3703557"/>
              <a:ext cx="1028762" cy="495075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  <a:effectLst>
              <a:softEdge rad="31750"/>
            </a:effectLst>
          </p:spPr>
          <p:txBody>
            <a:bodyPr wrap="none" rtlCol="0" anchor="ctr" anchorCtr="1">
              <a:noAutofit/>
            </a:bodyPr>
            <a:lstStyle>
              <a:defPPr>
                <a:defRPr lang="nl-NL"/>
              </a:defPPr>
              <a:lvl1pPr algn="ctr">
                <a:defRPr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600">
                  <a:effectLst/>
                </a:rPr>
                <a:t>3D Audio</a:t>
              </a:r>
              <a:endParaRPr lang="en-US" sz="1600" dirty="0">
                <a:effectLst/>
              </a:endParaRPr>
            </a:p>
          </p:txBody>
        </p:sp>
        <p:cxnSp>
          <p:nvCxnSpPr>
            <p:cNvPr id="147" name="Straight Arrow Connector 146"/>
            <p:cNvCxnSpPr>
              <a:stCxn id="10" idx="0"/>
              <a:endCxn id="20" idx="2"/>
            </p:cNvCxnSpPr>
            <p:nvPr/>
          </p:nvCxnSpPr>
          <p:spPr>
            <a:xfrm flipV="1">
              <a:off x="1803199" y="3080331"/>
              <a:ext cx="0" cy="420681"/>
            </a:xfrm>
            <a:prstGeom prst="straightConnector1">
              <a:avLst/>
            </a:prstGeom>
            <a:ln w="38100">
              <a:solidFill>
                <a:schemeClr val="tx1">
                  <a:lumMod val="65000"/>
                </a:schemeClr>
              </a:solidFill>
              <a:prstDash val="sys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Arrow Connector 69"/>
            <p:cNvCxnSpPr>
              <a:stCxn id="139" idx="0"/>
            </p:cNvCxnSpPr>
            <p:nvPr/>
          </p:nvCxnSpPr>
          <p:spPr>
            <a:xfrm flipH="1" flipV="1">
              <a:off x="8920485" y="3080330"/>
              <a:ext cx="8655" cy="623226"/>
            </a:xfrm>
            <a:prstGeom prst="straightConnector1">
              <a:avLst/>
            </a:prstGeom>
            <a:ln w="38100">
              <a:solidFill>
                <a:schemeClr val="tx1">
                  <a:lumMod val="65000"/>
                </a:schemeClr>
              </a:solidFill>
              <a:prstDash val="sys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1" name="Group 60">
              <a:extLst>
                <a:ext uri="{FF2B5EF4-FFF2-40B4-BE49-F238E27FC236}">
                  <a16:creationId xmlns:a16="http://schemas.microsoft.com/office/drawing/2014/main" id="{10AE1216-6849-4A0D-AFDE-D99F74EB1B8A}"/>
                </a:ext>
              </a:extLst>
            </p:cNvPr>
            <p:cNvGrpSpPr/>
            <p:nvPr/>
          </p:nvGrpSpPr>
          <p:grpSpPr>
            <a:xfrm>
              <a:off x="9550878" y="954144"/>
              <a:ext cx="582662" cy="5690060"/>
              <a:chOff x="7055844" y="310764"/>
              <a:chExt cx="559534" cy="6212548"/>
            </a:xfrm>
          </p:grpSpPr>
          <p:cxnSp>
            <p:nvCxnSpPr>
              <p:cNvPr id="63" name="Straight Connector 62">
                <a:extLst>
                  <a:ext uri="{FF2B5EF4-FFF2-40B4-BE49-F238E27FC236}">
                    <a16:creationId xmlns:a16="http://schemas.microsoft.com/office/drawing/2014/main" id="{6986CB33-F8E5-4E1D-9795-0539DBF70700}"/>
                  </a:ext>
                </a:extLst>
              </p:cNvPr>
              <p:cNvCxnSpPr>
                <a:cxnSpLocks/>
                <a:stCxn id="64" idx="2"/>
              </p:cNvCxnSpPr>
              <p:nvPr/>
            </p:nvCxnSpPr>
            <p:spPr>
              <a:xfrm flipH="1">
                <a:off x="7334090" y="747614"/>
                <a:ext cx="1522" cy="5775698"/>
              </a:xfrm>
              <a:prstGeom prst="line">
                <a:avLst/>
              </a:prstGeom>
              <a:ln w="19050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CA1882E7-48AF-4414-B754-477A88AE4117}"/>
                  </a:ext>
                </a:extLst>
              </p:cNvPr>
              <p:cNvSpPr txBox="1"/>
              <p:nvPr/>
            </p:nvSpPr>
            <p:spPr>
              <a:xfrm>
                <a:off x="7055844" y="310764"/>
                <a:ext cx="559534" cy="43685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0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2020</a:t>
                </a:r>
                <a:endParaRPr lang="en-US" sz="16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</p:grpSp>
      <p:sp>
        <p:nvSpPr>
          <p:cNvPr id="73" name="Title 1">
            <a:extLst>
              <a:ext uri="{FF2B5EF4-FFF2-40B4-BE49-F238E27FC236}">
                <a16:creationId xmlns:a16="http://schemas.microsoft.com/office/drawing/2014/main" id="{6A0F23F4-AD89-4830-A77C-4FAD3D1CAF9C}"/>
              </a:ext>
            </a:extLst>
          </p:cNvPr>
          <p:cNvSpPr txBox="1">
            <a:spLocks/>
          </p:cNvSpPr>
          <p:nvPr/>
        </p:nvSpPr>
        <p:spPr>
          <a:xfrm>
            <a:off x="1981200" y="107328"/>
            <a:ext cx="8229600" cy="1035671"/>
          </a:xfrm>
          <a:prstGeom prst="rect">
            <a:avLst/>
          </a:prstGeom>
        </p:spPr>
        <p:txBody>
          <a:bodyPr>
            <a:normAutofit/>
          </a:bodyPr>
          <a:lstStyle>
            <a:lvl1pPr algn="ctr" defTabSz="914363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b="1" dirty="0">
                <a:solidFill>
                  <a:schemeClr val="accent2"/>
                </a:solidFill>
              </a:rPr>
              <a:t>Major MPEG Standards</a:t>
            </a:r>
          </a:p>
        </p:txBody>
      </p:sp>
    </p:spTree>
    <p:extLst>
      <p:ext uri="{BB962C8B-B14F-4D97-AF65-F5344CB8AC3E}">
        <p14:creationId xmlns:p14="http://schemas.microsoft.com/office/powerpoint/2010/main" val="9014134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ctr">
            <a:normAutofit/>
          </a:bodyPr>
          <a:lstStyle/>
          <a:p>
            <a:r>
              <a:rPr lang="en-GB" b="1" dirty="0">
                <a:solidFill>
                  <a:schemeClr val="accent2"/>
                </a:solidFill>
              </a:rPr>
              <a:t>What is in the Roadmap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Our roadmap is a short document. </a:t>
            </a:r>
          </a:p>
          <a:p>
            <a:r>
              <a:rPr lang="en-GB" dirty="0"/>
              <a:t>It briefly outlines MPEG’s most important standards</a:t>
            </a:r>
          </a:p>
          <a:p>
            <a:r>
              <a:rPr lang="en-GB" dirty="0"/>
              <a:t>It then gives an overview of MPEG’s activities</a:t>
            </a:r>
          </a:p>
        </p:txBody>
      </p:sp>
    </p:spTree>
    <p:extLst>
      <p:ext uri="{BB962C8B-B14F-4D97-AF65-F5344CB8AC3E}">
        <p14:creationId xmlns:p14="http://schemas.microsoft.com/office/powerpoint/2010/main" val="21165153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567109" y="4556860"/>
            <a:ext cx="1998902" cy="1927068"/>
          </a:xfrm>
          <a:prstGeom prst="ellipse">
            <a:avLst/>
          </a:prstGeom>
          <a:solidFill>
            <a:srgbClr val="640000"/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  <a:softEdge rad="3175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7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MPEG-1,2,4,H,I</a:t>
            </a:r>
          </a:p>
        </p:txBody>
      </p:sp>
      <p:sp>
        <p:nvSpPr>
          <p:cNvPr id="5" name="Oval 4"/>
          <p:cNvSpPr/>
          <p:nvPr/>
        </p:nvSpPr>
        <p:spPr>
          <a:xfrm>
            <a:off x="2074955" y="3878008"/>
            <a:ext cx="1998902" cy="1927068"/>
          </a:xfrm>
          <a:prstGeom prst="ellipse">
            <a:avLst/>
          </a:prstGeom>
          <a:solidFill>
            <a:srgbClr val="A00000"/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  <a:softEdge rad="3175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700" b="1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MPEG-7</a:t>
            </a:r>
            <a:endParaRPr lang="en-US" sz="27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Oval 5"/>
          <p:cNvSpPr/>
          <p:nvPr/>
        </p:nvSpPr>
        <p:spPr>
          <a:xfrm>
            <a:off x="3582801" y="3199154"/>
            <a:ext cx="1998902" cy="1927068"/>
          </a:xfrm>
          <a:prstGeom prst="ellipse">
            <a:avLst/>
          </a:prstGeom>
          <a:solidFill>
            <a:srgbClr val="DC0000"/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  <a:softEdge rad="3175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7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MPEG-21</a:t>
            </a:r>
          </a:p>
        </p:txBody>
      </p:sp>
      <p:sp>
        <p:nvSpPr>
          <p:cNvPr id="7" name="Oval 6"/>
          <p:cNvSpPr/>
          <p:nvPr/>
        </p:nvSpPr>
        <p:spPr>
          <a:xfrm>
            <a:off x="5090647" y="2520300"/>
            <a:ext cx="1998902" cy="1927068"/>
          </a:xfrm>
          <a:prstGeom prst="ellipse">
            <a:avLst/>
          </a:prstGeom>
          <a:solidFill>
            <a:srgbClr val="FF1919"/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  <a:softEdge rad="3175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it-IT" sz="2700" b="1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MPEG-A</a:t>
            </a:r>
            <a:endParaRPr lang="it-IT" sz="27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Oval 7"/>
          <p:cNvSpPr/>
          <p:nvPr/>
        </p:nvSpPr>
        <p:spPr>
          <a:xfrm>
            <a:off x="6598493" y="1841446"/>
            <a:ext cx="1998902" cy="1927068"/>
          </a:xfrm>
          <a:prstGeom prst="ellipse">
            <a:avLst/>
          </a:prstGeom>
          <a:solidFill>
            <a:srgbClr val="FF5555"/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  <a:softEdge rad="3175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7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 </a:t>
            </a:r>
            <a:br>
              <a:rPr lang="en-US" sz="27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US" sz="27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B,C,D, DASH</a:t>
            </a:r>
          </a:p>
        </p:txBody>
      </p:sp>
      <p:sp>
        <p:nvSpPr>
          <p:cNvPr id="9" name="Oval 8"/>
          <p:cNvSpPr/>
          <p:nvPr/>
        </p:nvSpPr>
        <p:spPr>
          <a:xfrm>
            <a:off x="8106339" y="1162592"/>
            <a:ext cx="1998902" cy="1927068"/>
          </a:xfrm>
          <a:prstGeom prst="ellipse">
            <a:avLst/>
          </a:prstGeom>
          <a:solidFill>
            <a:srgbClr val="FF9191"/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  <a:softEdge rad="3175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7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MPEG-E,M</a:t>
            </a:r>
          </a:p>
        </p:txBody>
      </p:sp>
      <p:sp>
        <p:nvSpPr>
          <p:cNvPr id="10" name="Oval 9"/>
          <p:cNvSpPr/>
          <p:nvPr/>
        </p:nvSpPr>
        <p:spPr>
          <a:xfrm>
            <a:off x="9614183" y="483738"/>
            <a:ext cx="1998902" cy="1927068"/>
          </a:xfrm>
          <a:prstGeom prst="ellipse">
            <a:avLst/>
          </a:prstGeom>
          <a:solidFill>
            <a:srgbClr val="FFCDCD"/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  <a:softEdge rad="3175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700" b="1" dirty="0">
                <a:solidFill>
                  <a:schemeClr val="accent6"/>
                </a:solidFill>
              </a:rPr>
              <a:t>MPEG-U,V</a:t>
            </a:r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273269" y="261893"/>
            <a:ext cx="6733818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85000" lnSpcReduction="10000"/>
          </a:bodyPr>
          <a:lstStyle>
            <a:lvl1pPr defTabSz="914400">
              <a:lnSpc>
                <a:spcPct val="90000"/>
              </a:lnSpc>
              <a:spcBef>
                <a:spcPct val="0"/>
              </a:spcBef>
              <a:buNone/>
              <a:defRPr sz="5400" b="1">
                <a:solidFill>
                  <a:schemeClr val="accent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dirty="0"/>
              <a:t>MPEG’s Areas of Activity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465883" y="2522918"/>
            <a:ext cx="190180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/>
              <a:t>Compression of </a:t>
            </a:r>
          </a:p>
          <a:p>
            <a:pPr algn="ctr"/>
            <a:r>
              <a:rPr lang="en-US" sz="2000" b="1" dirty="0"/>
              <a:t>video, audio</a:t>
            </a:r>
          </a:p>
          <a:p>
            <a:pPr algn="ctr"/>
            <a:r>
              <a:rPr lang="en-US" sz="2000" b="1" dirty="0"/>
              <a:t>and 3DG</a:t>
            </a:r>
          </a:p>
        </p:txBody>
      </p:sp>
      <p:cxnSp>
        <p:nvCxnSpPr>
          <p:cNvPr id="13" name="Straight Arrow Connector 12"/>
          <p:cNvCxnSpPr>
            <a:cxnSpLocks/>
            <a:stCxn id="2" idx="2"/>
            <a:endCxn id="4" idx="0"/>
          </p:cNvCxnSpPr>
          <p:nvPr/>
        </p:nvCxnSpPr>
        <p:spPr>
          <a:xfrm>
            <a:off x="1416785" y="3538581"/>
            <a:ext cx="149775" cy="1018279"/>
          </a:xfrm>
          <a:prstGeom prst="straightConnector1">
            <a:avLst/>
          </a:prstGeom>
          <a:ln w="571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4254582" y="5713864"/>
            <a:ext cx="2343911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/>
              <a:t>Description of video, </a:t>
            </a:r>
          </a:p>
          <a:p>
            <a:pPr algn="ctr"/>
            <a:r>
              <a:rPr lang="en-US" b="1" dirty="0"/>
              <a:t>audio and multimedia </a:t>
            </a:r>
          </a:p>
          <a:p>
            <a:pPr algn="ctr"/>
            <a:r>
              <a:rPr lang="en-US" b="1" dirty="0"/>
              <a:t>for content search </a:t>
            </a:r>
          </a:p>
        </p:txBody>
      </p:sp>
      <p:sp>
        <p:nvSpPr>
          <p:cNvPr id="23" name="TextBox 22"/>
          <p:cNvSpPr txBox="1"/>
          <p:nvPr/>
        </p:nvSpPr>
        <p:spPr>
          <a:xfrm rot="21306434">
            <a:off x="3255853" y="1530870"/>
            <a:ext cx="1524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Technologies for content </a:t>
            </a:r>
            <a:br>
              <a:rPr lang="en-US" b="1" dirty="0"/>
            </a:br>
            <a:r>
              <a:rPr lang="en-US" b="1" dirty="0"/>
              <a:t>e-commerce</a:t>
            </a:r>
          </a:p>
        </p:txBody>
      </p:sp>
      <p:cxnSp>
        <p:nvCxnSpPr>
          <p:cNvPr id="25" name="Straight Arrow Connector 24"/>
          <p:cNvCxnSpPr>
            <a:cxnSpLocks/>
            <a:stCxn id="23" idx="2"/>
            <a:endCxn id="6" idx="0"/>
          </p:cNvCxnSpPr>
          <p:nvPr/>
        </p:nvCxnSpPr>
        <p:spPr>
          <a:xfrm>
            <a:off x="4057229" y="2452518"/>
            <a:ext cx="525023" cy="746636"/>
          </a:xfrm>
          <a:prstGeom prst="straightConnector1">
            <a:avLst/>
          </a:prstGeom>
          <a:ln w="571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 rot="20951880">
            <a:off x="6895765" y="5313071"/>
            <a:ext cx="249273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Multimedia Application </a:t>
            </a:r>
          </a:p>
          <a:p>
            <a:r>
              <a:rPr lang="en-US" b="1" dirty="0"/>
              <a:t>Formats (combinations</a:t>
            </a:r>
          </a:p>
          <a:p>
            <a:r>
              <a:rPr lang="en-US" b="1" dirty="0"/>
              <a:t>of content formats)</a:t>
            </a:r>
          </a:p>
        </p:txBody>
      </p:sp>
      <p:cxnSp>
        <p:nvCxnSpPr>
          <p:cNvPr id="27" name="Straight Arrow Connector 26"/>
          <p:cNvCxnSpPr>
            <a:cxnSpLocks/>
            <a:stCxn id="26" idx="0"/>
            <a:endCxn id="7" idx="5"/>
          </p:cNvCxnSpPr>
          <p:nvPr/>
        </p:nvCxnSpPr>
        <p:spPr>
          <a:xfrm flipH="1" flipV="1">
            <a:off x="6796817" y="4165155"/>
            <a:ext cx="1258792" cy="1156096"/>
          </a:xfrm>
          <a:prstGeom prst="straightConnector1">
            <a:avLst/>
          </a:prstGeom>
          <a:ln w="571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>
            <a:cxnSpLocks/>
            <a:stCxn id="16" idx="1"/>
            <a:endCxn id="5" idx="5"/>
          </p:cNvCxnSpPr>
          <p:nvPr/>
        </p:nvCxnSpPr>
        <p:spPr>
          <a:xfrm flipH="1" flipV="1">
            <a:off x="3781125" y="5522863"/>
            <a:ext cx="473457" cy="652666"/>
          </a:xfrm>
          <a:prstGeom prst="straightConnector1">
            <a:avLst/>
          </a:prstGeom>
          <a:ln w="571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/>
          <p:cNvSpPr txBox="1"/>
          <p:nvPr/>
        </p:nvSpPr>
        <p:spPr>
          <a:xfrm rot="20527689">
            <a:off x="9817577" y="5058729"/>
            <a:ext cx="170681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/>
              <a:t>Systems, video, </a:t>
            </a:r>
          </a:p>
          <a:p>
            <a:pPr algn="ctr"/>
            <a:r>
              <a:rPr lang="en-US" b="1" dirty="0"/>
              <a:t>audio and </a:t>
            </a:r>
          </a:p>
          <a:p>
            <a:pPr algn="ctr"/>
            <a:r>
              <a:rPr lang="en-US" b="1" dirty="0"/>
              <a:t>transport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7152813" y="76872"/>
            <a:ext cx="1464761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/>
              <a:t>Multimedia </a:t>
            </a:r>
          </a:p>
          <a:p>
            <a:pPr algn="ctr"/>
            <a:r>
              <a:rPr lang="en-US" b="1" dirty="0"/>
              <a:t>Platform </a:t>
            </a:r>
          </a:p>
          <a:p>
            <a:pPr algn="ctr"/>
            <a:r>
              <a:rPr lang="en-US" b="1" dirty="0"/>
              <a:t>Technologies 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10128308" y="3429000"/>
            <a:ext cx="130009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/>
              <a:t>Device and </a:t>
            </a:r>
          </a:p>
          <a:p>
            <a:pPr algn="ctr"/>
            <a:r>
              <a:rPr lang="en-US" b="1" dirty="0"/>
              <a:t>application </a:t>
            </a:r>
          </a:p>
          <a:p>
            <a:pPr algn="ctr"/>
            <a:r>
              <a:rPr lang="en-US" b="1" dirty="0"/>
              <a:t>interfaces</a:t>
            </a:r>
          </a:p>
        </p:txBody>
      </p:sp>
      <p:cxnSp>
        <p:nvCxnSpPr>
          <p:cNvPr id="43" name="Straight Arrow Connector 42"/>
          <p:cNvCxnSpPr>
            <a:cxnSpLocks/>
            <a:stCxn id="35" idx="2"/>
            <a:endCxn id="9" idx="1"/>
          </p:cNvCxnSpPr>
          <p:nvPr/>
        </p:nvCxnSpPr>
        <p:spPr>
          <a:xfrm>
            <a:off x="7885194" y="1000202"/>
            <a:ext cx="513877" cy="444603"/>
          </a:xfrm>
          <a:prstGeom prst="straightConnector1">
            <a:avLst/>
          </a:prstGeom>
          <a:ln w="571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>
            <a:cxnSpLocks/>
            <a:stCxn id="34" idx="0"/>
            <a:endCxn id="8" idx="5"/>
          </p:cNvCxnSpPr>
          <p:nvPr/>
        </p:nvCxnSpPr>
        <p:spPr>
          <a:xfrm flipH="1" flipV="1">
            <a:off x="8304663" y="3486301"/>
            <a:ext cx="2224641" cy="1594706"/>
          </a:xfrm>
          <a:prstGeom prst="straightConnector1">
            <a:avLst/>
          </a:prstGeom>
          <a:ln w="571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>
            <a:cxnSpLocks/>
            <a:stCxn id="10" idx="4"/>
            <a:endCxn id="36" idx="0"/>
          </p:cNvCxnSpPr>
          <p:nvPr/>
        </p:nvCxnSpPr>
        <p:spPr>
          <a:xfrm>
            <a:off x="10613634" y="2410806"/>
            <a:ext cx="164724" cy="1018194"/>
          </a:xfrm>
          <a:prstGeom prst="straightConnector1">
            <a:avLst/>
          </a:prstGeom>
          <a:ln w="5715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212315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500"/>
                            </p:stCondLst>
                            <p:childTnLst>
                              <p:par>
                                <p:cTn id="14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2500"/>
                            </p:stCondLst>
                            <p:childTnLst>
                              <p:par>
                                <p:cTn id="20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>
                <a:solidFill>
                  <a:schemeClr val="accent2"/>
                </a:solidFill>
              </a:rPr>
              <a:t>What is in the Roadmap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Our roadmap is a short document. </a:t>
            </a:r>
          </a:p>
          <a:p>
            <a:r>
              <a:rPr lang="en-GB" dirty="0"/>
              <a:t>It briefly outlines MPEG’s most important standards</a:t>
            </a:r>
          </a:p>
          <a:p>
            <a:r>
              <a:rPr lang="en-GB" dirty="0"/>
              <a:t>… it then gives an overview of MPEG’s activities</a:t>
            </a:r>
          </a:p>
          <a:p>
            <a:r>
              <a:rPr lang="en-GB" dirty="0"/>
              <a:t>… and then an overview of all MPEG’s standards</a:t>
            </a:r>
          </a:p>
        </p:txBody>
      </p:sp>
    </p:spTree>
    <p:extLst>
      <p:ext uri="{BB962C8B-B14F-4D97-AF65-F5344CB8AC3E}">
        <p14:creationId xmlns:p14="http://schemas.microsoft.com/office/powerpoint/2010/main" val="29792292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TextBox 29"/>
          <p:cNvSpPr txBox="1"/>
          <p:nvPr/>
        </p:nvSpPr>
        <p:spPr>
          <a:xfrm>
            <a:off x="2656853" y="5613329"/>
            <a:ext cx="662035" cy="477050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sz="1300" b="1" dirty="0" err="1"/>
              <a:t>Colour</a:t>
            </a:r>
            <a:r>
              <a:rPr lang="en-US" sz="1300" b="1" dirty="0"/>
              <a:t> </a:t>
            </a:r>
            <a:br>
              <a:rPr lang="en-US" sz="1300" b="1" dirty="0"/>
            </a:br>
            <a:r>
              <a:rPr lang="en-US" sz="1300" b="1" dirty="0"/>
              <a:t>coding</a:t>
            </a:r>
          </a:p>
        </p:txBody>
      </p:sp>
      <p:sp>
        <p:nvSpPr>
          <p:cNvPr id="50" name="Rectangle 30"/>
          <p:cNvSpPr/>
          <p:nvPr/>
        </p:nvSpPr>
        <p:spPr>
          <a:xfrm>
            <a:off x="3589344" y="5556983"/>
            <a:ext cx="960000" cy="300000"/>
          </a:xfrm>
          <a:prstGeom prst="rect">
            <a:avLst/>
          </a:prstGeom>
          <a:solidFill>
            <a:srgbClr val="D01900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lIns="76197" tIns="38098" rIns="76197" bIns="38098" anchor="ctr" anchorCtr="1">
            <a:noAutofit/>
          </a:bodyPr>
          <a:lstStyle/>
          <a:p>
            <a:r>
              <a:rPr lang="en-US" sz="13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MPEG-1</a:t>
            </a:r>
          </a:p>
        </p:txBody>
      </p:sp>
      <p:sp>
        <p:nvSpPr>
          <p:cNvPr id="51" name="Rectangle 31"/>
          <p:cNvSpPr/>
          <p:nvPr/>
        </p:nvSpPr>
        <p:spPr>
          <a:xfrm>
            <a:off x="4594482" y="5556983"/>
            <a:ext cx="960000" cy="300000"/>
          </a:xfrm>
          <a:prstGeom prst="rect">
            <a:avLst/>
          </a:prstGeom>
          <a:solidFill>
            <a:srgbClr val="FF3F25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lIns="76197" tIns="38098" rIns="76197" bIns="38098" anchor="ctr" anchorCtr="1">
            <a:noAutofit/>
          </a:bodyPr>
          <a:lstStyle/>
          <a:p>
            <a:r>
              <a:rPr lang="en-US" sz="13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MPEG-2</a:t>
            </a:r>
          </a:p>
        </p:txBody>
      </p:sp>
      <p:sp>
        <p:nvSpPr>
          <p:cNvPr id="52" name="Rectangle 32"/>
          <p:cNvSpPr/>
          <p:nvPr/>
        </p:nvSpPr>
        <p:spPr>
          <a:xfrm>
            <a:off x="5599621" y="5556983"/>
            <a:ext cx="960000" cy="300000"/>
          </a:xfrm>
          <a:prstGeom prst="rect">
            <a:avLst/>
          </a:prstGeom>
          <a:solidFill>
            <a:srgbClr val="FF8170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lIns="76197" tIns="38098" rIns="76197" bIns="38098" anchor="ctr" anchorCtr="1">
            <a:noAutofit/>
          </a:bodyPr>
          <a:lstStyle/>
          <a:p>
            <a:r>
              <a:rPr lang="en-US" sz="1400" b="1" dirty="0">
                <a:solidFill>
                  <a:schemeClr val="bg1"/>
                </a:solidFill>
              </a:rPr>
              <a:t>MPEG-4</a:t>
            </a:r>
          </a:p>
        </p:txBody>
      </p:sp>
      <p:sp>
        <p:nvSpPr>
          <p:cNvPr id="53" name="Rectangle 33"/>
          <p:cNvSpPr/>
          <p:nvPr/>
        </p:nvSpPr>
        <p:spPr>
          <a:xfrm>
            <a:off x="6604759" y="5556983"/>
            <a:ext cx="960000" cy="300000"/>
          </a:xfrm>
          <a:prstGeom prst="rect">
            <a:avLst/>
          </a:prstGeom>
          <a:solidFill>
            <a:srgbClr val="7AD0B2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76197" tIns="38098" rIns="76197" bIns="38098" anchor="ctr" anchorCtr="1">
            <a:noAutofit/>
          </a:bodyPr>
          <a:lstStyle/>
          <a:p>
            <a:r>
              <a:rPr lang="en-US" sz="1400" b="1" dirty="0">
                <a:solidFill>
                  <a:schemeClr val="bg1"/>
                </a:solidFill>
              </a:rPr>
              <a:t>MPEG-7</a:t>
            </a:r>
          </a:p>
        </p:txBody>
      </p:sp>
      <p:sp>
        <p:nvSpPr>
          <p:cNvPr id="54" name="Rectangle 34"/>
          <p:cNvSpPr/>
          <p:nvPr/>
        </p:nvSpPr>
        <p:spPr>
          <a:xfrm>
            <a:off x="3589344" y="5916870"/>
            <a:ext cx="960000" cy="300000"/>
          </a:xfrm>
          <a:prstGeom prst="rect">
            <a:avLst/>
          </a:prstGeom>
          <a:solidFill>
            <a:srgbClr val="FFCB25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38098" rIns="0" bIns="38098"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MPEG-A</a:t>
            </a:r>
          </a:p>
        </p:txBody>
      </p:sp>
      <p:sp>
        <p:nvSpPr>
          <p:cNvPr id="55" name="Rectangle 35"/>
          <p:cNvSpPr/>
          <p:nvPr/>
        </p:nvSpPr>
        <p:spPr>
          <a:xfrm>
            <a:off x="4594482" y="5916683"/>
            <a:ext cx="960000" cy="300000"/>
          </a:xfrm>
          <a:prstGeom prst="rect">
            <a:avLst/>
          </a:prstGeom>
          <a:solidFill>
            <a:srgbClr val="CF5F91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76197" tIns="38098" rIns="76197" bIns="38098" anchor="ctr" anchorCtr="1">
            <a:noAutofit/>
          </a:bodyPr>
          <a:lstStyle/>
          <a:p>
            <a:r>
              <a:rPr lang="en-US" sz="13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MPEG-B</a:t>
            </a:r>
          </a:p>
        </p:txBody>
      </p:sp>
      <p:sp>
        <p:nvSpPr>
          <p:cNvPr id="56" name="Rectangle 36"/>
          <p:cNvSpPr/>
          <p:nvPr/>
        </p:nvSpPr>
        <p:spPr>
          <a:xfrm>
            <a:off x="7609897" y="5916870"/>
            <a:ext cx="960000" cy="300000"/>
          </a:xfrm>
          <a:prstGeom prst="rect">
            <a:avLst/>
          </a:prstGeom>
          <a:solidFill>
            <a:srgbClr val="FFC3A7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76197" tIns="38098" rIns="76197" bIns="38098" anchor="ctr" anchorCtr="1">
            <a:noAutofit/>
          </a:bodyPr>
          <a:lstStyle/>
          <a:p>
            <a:r>
              <a:rPr lang="en-US" sz="1300" b="1" dirty="0">
                <a:solidFill>
                  <a:schemeClr val="bg1"/>
                </a:solidFill>
              </a:rPr>
              <a:t>MPEG-H</a:t>
            </a:r>
          </a:p>
        </p:txBody>
      </p:sp>
      <p:sp>
        <p:nvSpPr>
          <p:cNvPr id="57" name="TextBox 37"/>
          <p:cNvSpPr txBox="1"/>
          <p:nvPr/>
        </p:nvSpPr>
        <p:spPr>
          <a:xfrm>
            <a:off x="7609897" y="5556797"/>
            <a:ext cx="960000" cy="300000"/>
          </a:xfrm>
          <a:prstGeom prst="rect">
            <a:avLst/>
          </a:prstGeom>
          <a:solidFill>
            <a:srgbClr val="7CACCC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76197" tIns="38098" rIns="76197" bIns="38098" rtlCol="0" anchor="ctr" anchorCtr="1">
            <a:noAutofit/>
          </a:bodyPr>
          <a:lstStyle/>
          <a:p>
            <a:r>
              <a:rPr lang="en-US" sz="1300" b="1" dirty="0">
                <a:solidFill>
                  <a:schemeClr val="bg1"/>
                </a:solidFill>
              </a:rPr>
              <a:t>MPEG-21</a:t>
            </a:r>
          </a:p>
        </p:txBody>
      </p:sp>
      <p:sp>
        <p:nvSpPr>
          <p:cNvPr id="58" name="TextBox 38"/>
          <p:cNvSpPr txBox="1"/>
          <p:nvPr/>
        </p:nvSpPr>
        <p:spPr>
          <a:xfrm>
            <a:off x="5606005" y="5909756"/>
            <a:ext cx="960000" cy="300000"/>
          </a:xfrm>
          <a:prstGeom prst="rect">
            <a:avLst/>
          </a:prstGeom>
          <a:solidFill>
            <a:srgbClr val="AC80D0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lIns="76197" tIns="38098" rIns="76197" bIns="38098" rtlCol="0" anchor="ctr" anchorCtr="1">
            <a:noAutofit/>
          </a:bodyPr>
          <a:lstStyle/>
          <a:p>
            <a:r>
              <a:rPr lang="en-US" sz="13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MPEG-V</a:t>
            </a:r>
          </a:p>
        </p:txBody>
      </p:sp>
      <p:sp>
        <p:nvSpPr>
          <p:cNvPr id="60" name="Rectangle 33"/>
          <p:cNvSpPr/>
          <p:nvPr/>
        </p:nvSpPr>
        <p:spPr>
          <a:xfrm>
            <a:off x="6604759" y="5916870"/>
            <a:ext cx="960000" cy="300000"/>
          </a:xfrm>
          <a:prstGeom prst="rect">
            <a:avLst/>
          </a:prstGeom>
          <a:solidFill>
            <a:srgbClr val="F109A4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76197" tIns="38098" rIns="76197" bIns="38098" anchor="ctr" anchorCtr="1">
            <a:noAutofit/>
          </a:bodyPr>
          <a:lstStyle/>
          <a:p>
            <a:r>
              <a:rPr lang="en-US" sz="13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MPEG-D</a:t>
            </a:r>
          </a:p>
        </p:txBody>
      </p:sp>
      <p:cxnSp>
        <p:nvCxnSpPr>
          <p:cNvPr id="61" name="Straight Connector 60"/>
          <p:cNvCxnSpPr>
            <a:stCxn id="11" idx="2"/>
          </p:cNvCxnSpPr>
          <p:nvPr/>
        </p:nvCxnSpPr>
        <p:spPr>
          <a:xfrm>
            <a:off x="1890461" y="1353773"/>
            <a:ext cx="49324" cy="3853645"/>
          </a:xfrm>
          <a:prstGeom prst="line">
            <a:avLst/>
          </a:prstGeom>
          <a:ln w="19050"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/>
          <p:cNvCxnSpPr/>
          <p:nvPr/>
        </p:nvCxnSpPr>
        <p:spPr>
          <a:xfrm flipH="1">
            <a:off x="3211252" y="1307610"/>
            <a:ext cx="4669" cy="3899808"/>
          </a:xfrm>
          <a:prstGeom prst="line">
            <a:avLst/>
          </a:prstGeom>
          <a:ln w="19050"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/>
          <p:cNvCxnSpPr>
            <a:stCxn id="12" idx="2"/>
          </p:cNvCxnSpPr>
          <p:nvPr/>
        </p:nvCxnSpPr>
        <p:spPr>
          <a:xfrm>
            <a:off x="4521115" y="1347810"/>
            <a:ext cx="32730" cy="3859609"/>
          </a:xfrm>
          <a:prstGeom prst="line">
            <a:avLst/>
          </a:prstGeom>
          <a:ln w="19050"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/>
          <p:cNvCxnSpPr/>
          <p:nvPr/>
        </p:nvCxnSpPr>
        <p:spPr>
          <a:xfrm flipH="1">
            <a:off x="5838760" y="1301646"/>
            <a:ext cx="11300" cy="3905772"/>
          </a:xfrm>
          <a:prstGeom prst="line">
            <a:avLst/>
          </a:prstGeom>
          <a:ln w="19050"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/>
          <p:cNvCxnSpPr/>
          <p:nvPr/>
        </p:nvCxnSpPr>
        <p:spPr>
          <a:xfrm flipH="1">
            <a:off x="7141190" y="1301646"/>
            <a:ext cx="11300" cy="3905772"/>
          </a:xfrm>
          <a:prstGeom prst="line">
            <a:avLst/>
          </a:prstGeom>
          <a:ln w="19050"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/>
          <p:cNvCxnSpPr/>
          <p:nvPr/>
        </p:nvCxnSpPr>
        <p:spPr>
          <a:xfrm flipH="1">
            <a:off x="8500810" y="1301646"/>
            <a:ext cx="11300" cy="3905772"/>
          </a:xfrm>
          <a:prstGeom prst="line">
            <a:avLst/>
          </a:prstGeom>
          <a:ln w="19050"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580282" y="999834"/>
            <a:ext cx="620357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dirty="0"/>
              <a:t>1990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209173" y="993871"/>
            <a:ext cx="623883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/>
              <a:t>2000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838063" y="999834"/>
            <a:ext cx="609456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/>
              <a:t>2010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2869197" y="999834"/>
            <a:ext cx="612341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/>
              <a:t>1995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522916" y="999834"/>
            <a:ext cx="615868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/>
              <a:t>2005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8172042" y="999834"/>
            <a:ext cx="601441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dirty="0"/>
              <a:t>2015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561383" y="2229947"/>
            <a:ext cx="9808437" cy="652297"/>
            <a:chOff x="277067" y="1658028"/>
            <a:chExt cx="8892707" cy="652297"/>
          </a:xfrm>
        </p:grpSpPr>
        <p:cxnSp>
          <p:nvCxnSpPr>
            <p:cNvPr id="7" name="Connecteur droit avec flèche 13"/>
            <p:cNvCxnSpPr>
              <a:cxnSpLocks/>
            </p:cNvCxnSpPr>
            <p:nvPr/>
          </p:nvCxnSpPr>
          <p:spPr>
            <a:xfrm>
              <a:off x="1131847" y="1958028"/>
              <a:ext cx="8037927" cy="26451"/>
            </a:xfrm>
            <a:prstGeom prst="straightConnector1">
              <a:avLst/>
            </a:prstGeom>
            <a:ln w="38100">
              <a:solidFill>
                <a:schemeClr val="bg2">
                  <a:lumMod val="60000"/>
                  <a:lumOff val="40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" name="TextBox 17"/>
            <p:cNvSpPr txBox="1"/>
            <p:nvPr/>
          </p:nvSpPr>
          <p:spPr>
            <a:xfrm>
              <a:off x="277067" y="1781058"/>
              <a:ext cx="665626" cy="353939"/>
            </a:xfrm>
            <a:prstGeom prst="rect">
              <a:avLst/>
            </a:prstGeom>
            <a:noFill/>
            <a:ln>
              <a:noFill/>
            </a:ln>
          </p:spPr>
          <p:txBody>
            <a:bodyPr wrap="none" lIns="76197" tIns="38098" rIns="76197" bIns="38098" rtlCol="0">
              <a:spAutoFit/>
            </a:bodyPr>
            <a:lstStyle/>
            <a:p>
              <a:pPr algn="r"/>
              <a:r>
                <a:rPr lang="en-US" b="1" dirty="0"/>
                <a:t>Video</a:t>
              </a:r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1906321" y="2010325"/>
              <a:ext cx="911819" cy="300000"/>
            </a:xfrm>
            <a:prstGeom prst="rect">
              <a:avLst/>
            </a:prstGeom>
            <a:solidFill>
              <a:srgbClr val="FF3F25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Video</a:t>
              </a:r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4274104" y="1658028"/>
              <a:ext cx="545021" cy="300000"/>
            </a:xfrm>
            <a:prstGeom prst="rect">
              <a:avLst/>
            </a:prstGeom>
            <a:solidFill>
              <a:srgbClr val="FF817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AVC</a:t>
              </a:r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6613221" y="1658028"/>
              <a:ext cx="685551" cy="300000"/>
            </a:xfrm>
            <a:prstGeom prst="rect">
              <a:avLst/>
            </a:prstGeom>
            <a:solidFill>
              <a:srgbClr val="FFC3A7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HEVC</a:t>
              </a:r>
            </a:p>
          </p:txBody>
        </p:sp>
        <p:sp>
          <p:nvSpPr>
            <p:cNvPr id="35" name="TextBox 34"/>
            <p:cNvSpPr txBox="1"/>
            <p:nvPr/>
          </p:nvSpPr>
          <p:spPr>
            <a:xfrm>
              <a:off x="3175000" y="1658028"/>
              <a:ext cx="401018" cy="300000"/>
            </a:xfrm>
            <a:prstGeom prst="rect">
              <a:avLst/>
            </a:prstGeom>
            <a:solidFill>
              <a:srgbClr val="FF817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SP</a:t>
              </a:r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1546281" y="1658028"/>
              <a:ext cx="911819" cy="300000"/>
            </a:xfrm>
            <a:prstGeom prst="rect">
              <a:avLst/>
            </a:prstGeom>
            <a:solidFill>
              <a:srgbClr val="D0190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  <a:lvl1pPr algn="ctr"/>
            </a:lstStyle>
            <a:p>
              <a:r>
                <a:rPr lang="en-US" sz="14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Video</a:t>
              </a:r>
            </a:p>
          </p:txBody>
        </p:sp>
        <p:sp>
          <p:nvSpPr>
            <p:cNvPr id="37" name="TextBox 36"/>
            <p:cNvSpPr txBox="1"/>
            <p:nvPr/>
          </p:nvSpPr>
          <p:spPr>
            <a:xfrm>
              <a:off x="3646513" y="1658028"/>
              <a:ext cx="530968" cy="300000"/>
            </a:xfrm>
            <a:prstGeom prst="rect">
              <a:avLst/>
            </a:prstGeom>
            <a:solidFill>
              <a:srgbClr val="FF817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ASP</a:t>
              </a:r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357069" y="4570207"/>
            <a:ext cx="10003340" cy="667501"/>
            <a:chOff x="91826" y="3998288"/>
            <a:chExt cx="9069414" cy="667501"/>
          </a:xfrm>
        </p:grpSpPr>
        <p:sp>
          <p:nvSpPr>
            <p:cNvPr id="5" name="TextBox 4"/>
            <p:cNvSpPr txBox="1"/>
            <p:nvPr/>
          </p:nvSpPr>
          <p:spPr>
            <a:xfrm>
              <a:off x="91826" y="4153134"/>
              <a:ext cx="911242" cy="353939"/>
            </a:xfrm>
            <a:prstGeom prst="rect">
              <a:avLst/>
            </a:prstGeom>
            <a:noFill/>
            <a:ln>
              <a:noFill/>
            </a:ln>
          </p:spPr>
          <p:txBody>
            <a:bodyPr wrap="none" lIns="76197" tIns="38098" rIns="76197" bIns="38098" rtlCol="0">
              <a:spAutoFit/>
            </a:bodyPr>
            <a:lstStyle/>
            <a:p>
              <a:pPr algn="r"/>
              <a:r>
                <a:rPr lang="en-US" b="1" dirty="0"/>
                <a:t>Systems</a:t>
              </a:r>
            </a:p>
          </p:txBody>
        </p:sp>
        <p:cxnSp>
          <p:nvCxnSpPr>
            <p:cNvPr id="10" name="Connecteur droit avec flèche 13"/>
            <p:cNvCxnSpPr>
              <a:cxnSpLocks/>
            </p:cNvCxnSpPr>
            <p:nvPr/>
          </p:nvCxnSpPr>
          <p:spPr>
            <a:xfrm>
              <a:off x="1131847" y="4330104"/>
              <a:ext cx="8029393" cy="0"/>
            </a:xfrm>
            <a:prstGeom prst="straightConnector1">
              <a:avLst/>
            </a:prstGeom>
            <a:ln w="38100">
              <a:solidFill>
                <a:schemeClr val="bg2">
                  <a:lumMod val="60000"/>
                  <a:lumOff val="40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TextBox 25"/>
            <p:cNvSpPr txBox="1"/>
            <p:nvPr/>
          </p:nvSpPr>
          <p:spPr>
            <a:xfrm>
              <a:off x="1906321" y="3998288"/>
              <a:ext cx="911819" cy="300000"/>
            </a:xfrm>
            <a:prstGeom prst="rect">
              <a:avLst/>
            </a:prstGeom>
            <a:solidFill>
              <a:srgbClr val="FF3F25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PS/TS</a:t>
              </a:r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6026540" y="3998288"/>
              <a:ext cx="1011584" cy="300000"/>
            </a:xfrm>
            <a:prstGeom prst="rect">
              <a:avLst/>
            </a:prstGeom>
            <a:solidFill>
              <a:srgbClr val="0070C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rtlCol="0" anchor="ctr" anchorCtr="1">
              <a:noAutofit/>
            </a:bodyPr>
            <a:lstStyle/>
            <a:p>
              <a:r>
                <a:rPr lang="en-US" sz="14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MPEG DASH</a:t>
              </a:r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6884328" y="4365789"/>
              <a:ext cx="596050" cy="300000"/>
            </a:xfrm>
            <a:prstGeom prst="rect">
              <a:avLst/>
            </a:prstGeom>
            <a:solidFill>
              <a:srgbClr val="FFC3A7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MMT</a:t>
              </a:r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3702099" y="3998288"/>
              <a:ext cx="844516" cy="300000"/>
            </a:xfrm>
            <a:prstGeom prst="rect">
              <a:avLst/>
            </a:prstGeom>
            <a:solidFill>
              <a:srgbClr val="FF817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MP4 FF</a:t>
              </a:r>
            </a:p>
          </p:txBody>
        </p:sp>
        <p:sp>
          <p:nvSpPr>
            <p:cNvPr id="38" name="TextBox 37"/>
            <p:cNvSpPr txBox="1"/>
            <p:nvPr/>
          </p:nvSpPr>
          <p:spPr>
            <a:xfrm>
              <a:off x="7149925" y="3998288"/>
              <a:ext cx="385095" cy="300000"/>
            </a:xfrm>
            <a:prstGeom prst="rect">
              <a:avLst/>
            </a:prstGeom>
            <a:solidFill>
              <a:srgbClr val="FF817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TT</a:t>
              </a:r>
            </a:p>
          </p:txBody>
        </p:sp>
      </p:grpSp>
      <p:grpSp>
        <p:nvGrpSpPr>
          <p:cNvPr id="63" name="Group 62"/>
          <p:cNvGrpSpPr/>
          <p:nvPr/>
        </p:nvGrpSpPr>
        <p:grpSpPr>
          <a:xfrm>
            <a:off x="502442" y="3759651"/>
            <a:ext cx="9857967" cy="681368"/>
            <a:chOff x="232161" y="3187733"/>
            <a:chExt cx="8937612" cy="681368"/>
          </a:xfrm>
        </p:grpSpPr>
        <p:cxnSp>
          <p:nvCxnSpPr>
            <p:cNvPr id="9" name="Connecteur droit avec flèche 13"/>
            <p:cNvCxnSpPr>
              <a:cxnSpLocks/>
            </p:cNvCxnSpPr>
            <p:nvPr/>
          </p:nvCxnSpPr>
          <p:spPr>
            <a:xfrm>
              <a:off x="1131847" y="3520834"/>
              <a:ext cx="8037926" cy="26451"/>
            </a:xfrm>
            <a:prstGeom prst="straightConnector1">
              <a:avLst/>
            </a:prstGeom>
            <a:ln w="38100">
              <a:solidFill>
                <a:schemeClr val="bg2">
                  <a:lumMod val="60000"/>
                  <a:lumOff val="40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TextBox 18"/>
            <p:cNvSpPr txBox="1"/>
            <p:nvPr/>
          </p:nvSpPr>
          <p:spPr>
            <a:xfrm>
              <a:off x="232161" y="3232125"/>
              <a:ext cx="786487" cy="630938"/>
            </a:xfrm>
            <a:prstGeom prst="rect">
              <a:avLst/>
            </a:prstGeom>
            <a:noFill/>
            <a:ln>
              <a:noFill/>
            </a:ln>
          </p:spPr>
          <p:txBody>
            <a:bodyPr wrap="none" lIns="76197" tIns="38098" rIns="76197" bIns="38098" rtlCol="0">
              <a:spAutoFit/>
            </a:bodyPr>
            <a:lstStyle/>
            <a:p>
              <a:pPr algn="r"/>
              <a:r>
                <a:rPr lang="en-US" b="1" dirty="0"/>
                <a:t>Media-</a:t>
              </a:r>
            </a:p>
            <a:p>
              <a:pPr algn="ctr"/>
              <a:r>
                <a:rPr lang="en-US" b="1" dirty="0"/>
                <a:t>related</a:t>
              </a:r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6694016" y="3569101"/>
              <a:ext cx="911819" cy="300000"/>
            </a:xfrm>
            <a:prstGeom prst="rect">
              <a:avLst/>
            </a:prstGeom>
            <a:solidFill>
              <a:srgbClr val="AC80D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rtlCol="0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MPEG-V</a:t>
              </a:r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7386971" y="3187733"/>
              <a:ext cx="698909" cy="300000"/>
            </a:xfrm>
            <a:prstGeom prst="rect">
              <a:avLst/>
            </a:prstGeom>
            <a:solidFill>
              <a:srgbClr val="7AD0B2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CDVS</a:t>
              </a:r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4806019" y="3569101"/>
              <a:ext cx="531930" cy="300000"/>
            </a:xfrm>
            <a:prstGeom prst="rect">
              <a:avLst/>
            </a:prstGeom>
            <a:solidFill>
              <a:srgbClr val="7CACCC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rtlCol="0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300" b="1" dirty="0">
                  <a:solidFill>
                    <a:schemeClr val="bg1"/>
                  </a:solidFill>
                </a:rPr>
                <a:t>DID</a:t>
              </a:r>
            </a:p>
          </p:txBody>
        </p:sp>
        <p:sp>
          <p:nvSpPr>
            <p:cNvPr id="40" name="TextBox 39"/>
            <p:cNvSpPr txBox="1"/>
            <p:nvPr/>
          </p:nvSpPr>
          <p:spPr>
            <a:xfrm>
              <a:off x="6625887" y="3190366"/>
              <a:ext cx="724818" cy="300000"/>
            </a:xfrm>
            <a:prstGeom prst="rect">
              <a:avLst/>
            </a:prstGeom>
            <a:solidFill>
              <a:srgbClr val="7CACCC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rtlCol="0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300" b="1" dirty="0">
                  <a:solidFill>
                    <a:schemeClr val="bg1"/>
                  </a:solidFill>
                </a:rPr>
                <a:t>CEL/MCO</a:t>
              </a:r>
            </a:p>
          </p:txBody>
        </p:sp>
        <p:sp>
          <p:nvSpPr>
            <p:cNvPr id="41" name="TextBox 40"/>
            <p:cNvSpPr txBox="1"/>
            <p:nvPr/>
          </p:nvSpPr>
          <p:spPr>
            <a:xfrm>
              <a:off x="5907770" y="3187733"/>
              <a:ext cx="689559" cy="300000"/>
            </a:xfrm>
            <a:prstGeom prst="rect">
              <a:avLst/>
            </a:prstGeom>
            <a:solidFill>
              <a:srgbClr val="CF5F91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CENC</a:t>
              </a:r>
            </a:p>
          </p:txBody>
        </p:sp>
        <p:sp>
          <p:nvSpPr>
            <p:cNvPr id="42" name="TextBox 41"/>
            <p:cNvSpPr txBox="1"/>
            <p:nvPr/>
          </p:nvSpPr>
          <p:spPr>
            <a:xfrm>
              <a:off x="7639272" y="3569101"/>
              <a:ext cx="442429" cy="300000"/>
            </a:xfrm>
            <a:prstGeom prst="rect">
              <a:avLst/>
            </a:prstGeom>
            <a:solidFill>
              <a:srgbClr val="7CACCC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rtlCol="0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300" b="1" dirty="0">
                  <a:solidFill>
                    <a:schemeClr val="bg1"/>
                  </a:solidFill>
                </a:rPr>
                <a:t>UD</a:t>
              </a:r>
            </a:p>
          </p:txBody>
        </p:sp>
        <p:sp>
          <p:nvSpPr>
            <p:cNvPr id="43" name="TextBox 42"/>
            <p:cNvSpPr txBox="1"/>
            <p:nvPr/>
          </p:nvSpPr>
          <p:spPr>
            <a:xfrm>
              <a:off x="4311941" y="3195296"/>
              <a:ext cx="594714" cy="300000"/>
            </a:xfrm>
            <a:prstGeom prst="rect">
              <a:avLst/>
            </a:prstGeom>
            <a:solidFill>
              <a:srgbClr val="7AD0B2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MDS</a:t>
              </a:r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542161" y="1420898"/>
            <a:ext cx="9827661" cy="659671"/>
            <a:chOff x="259638" y="848979"/>
            <a:chExt cx="8910136" cy="659671"/>
          </a:xfrm>
        </p:grpSpPr>
        <p:cxnSp>
          <p:nvCxnSpPr>
            <p:cNvPr id="6" name="Connecteur droit avec flèche 13"/>
            <p:cNvCxnSpPr>
              <a:cxnSpLocks/>
            </p:cNvCxnSpPr>
            <p:nvPr/>
          </p:nvCxnSpPr>
          <p:spPr>
            <a:xfrm>
              <a:off x="1131847" y="1179778"/>
              <a:ext cx="8037927" cy="0"/>
            </a:xfrm>
            <a:prstGeom prst="straightConnector1">
              <a:avLst/>
            </a:prstGeom>
            <a:ln w="38100">
              <a:solidFill>
                <a:schemeClr val="bg2">
                  <a:lumMod val="60000"/>
                  <a:lumOff val="40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TextBox 16"/>
            <p:cNvSpPr txBox="1"/>
            <p:nvPr/>
          </p:nvSpPr>
          <p:spPr>
            <a:xfrm>
              <a:off x="259638" y="998979"/>
              <a:ext cx="675800" cy="353939"/>
            </a:xfrm>
            <a:prstGeom prst="rect">
              <a:avLst/>
            </a:prstGeom>
            <a:noFill/>
          </p:spPr>
          <p:txBody>
            <a:bodyPr wrap="none" lIns="76197" tIns="38098" rIns="76197" bIns="38098" rtlCol="0">
              <a:spAutoFit/>
            </a:bodyPr>
            <a:lstStyle/>
            <a:p>
              <a:pPr algn="r"/>
              <a:r>
                <a:rPr lang="en-US" b="1" dirty="0"/>
                <a:t>Audio</a:t>
              </a:r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1843427" y="848979"/>
              <a:ext cx="660020" cy="300000"/>
            </a:xfrm>
            <a:prstGeom prst="rect">
              <a:avLst/>
            </a:prstGeom>
            <a:solidFill>
              <a:srgbClr val="D01900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  <a:lvl1pPr algn="ctr"/>
            </a:lstStyle>
            <a:p>
              <a:r>
                <a:rPr lang="en-US" sz="14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MP3</a:t>
              </a: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3286473" y="848979"/>
              <a:ext cx="600067" cy="300000"/>
            </a:xfrm>
            <a:prstGeom prst="rect">
              <a:avLst/>
            </a:prstGeom>
            <a:solidFill>
              <a:srgbClr val="FF8170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AAC</a:t>
              </a:r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6980539" y="848979"/>
              <a:ext cx="1046462" cy="300000"/>
            </a:xfrm>
            <a:prstGeom prst="rect">
              <a:avLst/>
            </a:prstGeom>
            <a:solidFill>
              <a:srgbClr val="FFC3A7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3D Audio</a:t>
              </a:r>
            </a:p>
          </p:txBody>
        </p:sp>
        <p:sp>
          <p:nvSpPr>
            <p:cNvPr id="44" name="TextBox 43"/>
            <p:cNvSpPr txBox="1"/>
            <p:nvPr/>
          </p:nvSpPr>
          <p:spPr>
            <a:xfrm>
              <a:off x="5086674" y="848979"/>
              <a:ext cx="1048898" cy="300000"/>
            </a:xfrm>
            <a:prstGeom prst="rect">
              <a:avLst/>
            </a:prstGeom>
            <a:solidFill>
              <a:srgbClr val="F109A4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  <a:lvl1pPr>
                <a:defRPr sz="1600"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400" dirty="0">
                  <a:solidFill>
                    <a:schemeClr val="tx1"/>
                  </a:solidFill>
                </a:rPr>
                <a:t>Surround</a:t>
              </a:r>
            </a:p>
          </p:txBody>
        </p:sp>
        <p:sp>
          <p:nvSpPr>
            <p:cNvPr id="45" name="TextBox 44"/>
            <p:cNvSpPr txBox="1"/>
            <p:nvPr/>
          </p:nvSpPr>
          <p:spPr>
            <a:xfrm>
              <a:off x="5892777" y="1208279"/>
              <a:ext cx="699711" cy="300000"/>
            </a:xfrm>
            <a:prstGeom prst="rect">
              <a:avLst/>
            </a:prstGeom>
            <a:solidFill>
              <a:srgbClr val="F109A4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  <a:lvl1pPr>
                <a:defRPr sz="1600"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400" dirty="0">
                  <a:solidFill>
                    <a:schemeClr val="tx1"/>
                  </a:solidFill>
                </a:rPr>
                <a:t>SAOC</a:t>
              </a:r>
            </a:p>
          </p:txBody>
        </p:sp>
        <p:sp>
          <p:nvSpPr>
            <p:cNvPr id="46" name="TextBox 45"/>
            <p:cNvSpPr txBox="1"/>
            <p:nvPr/>
          </p:nvSpPr>
          <p:spPr>
            <a:xfrm>
              <a:off x="6252817" y="848979"/>
              <a:ext cx="689024" cy="300000"/>
            </a:xfrm>
            <a:prstGeom prst="rect">
              <a:avLst/>
            </a:prstGeom>
            <a:solidFill>
              <a:srgbClr val="F109A4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  <a:lvl1pPr>
                <a:defRPr sz="1600"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400" dirty="0">
                  <a:solidFill>
                    <a:schemeClr val="tx1"/>
                  </a:solidFill>
                </a:rPr>
                <a:t>USAC</a:t>
              </a:r>
            </a:p>
          </p:txBody>
        </p:sp>
        <p:sp>
          <p:nvSpPr>
            <p:cNvPr id="48" name="TextBox 47"/>
            <p:cNvSpPr txBox="1"/>
            <p:nvPr/>
          </p:nvSpPr>
          <p:spPr>
            <a:xfrm>
              <a:off x="7246913" y="1208650"/>
              <a:ext cx="569090" cy="300000"/>
            </a:xfrm>
            <a:prstGeom prst="rect">
              <a:avLst/>
            </a:prstGeom>
            <a:solidFill>
              <a:srgbClr val="F109A4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lIns="76197" tIns="38098" rIns="76197" bIns="38098" anchor="ctr" anchorCtr="1">
              <a:noAutofit/>
            </a:bodyPr>
            <a:lstStyle>
              <a:defPPr>
                <a:defRPr lang="en-US"/>
              </a:defPPr>
              <a:lvl1pPr>
                <a:defRPr sz="1600"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400" dirty="0">
                  <a:solidFill>
                    <a:schemeClr val="tx1"/>
                  </a:solidFill>
                </a:rPr>
                <a:t>DRC</a:t>
              </a:r>
            </a:p>
          </p:txBody>
        </p:sp>
        <p:sp>
          <p:nvSpPr>
            <p:cNvPr id="82" name="TextBox 81"/>
            <p:cNvSpPr txBox="1"/>
            <p:nvPr/>
          </p:nvSpPr>
          <p:spPr>
            <a:xfrm>
              <a:off x="1010115" y="848979"/>
              <a:ext cx="772259" cy="300000"/>
            </a:xfrm>
            <a:prstGeom prst="rect">
              <a:avLst/>
            </a:prstGeom>
            <a:solidFill>
              <a:srgbClr val="D01900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  <a:lvl1pPr algn="ctr"/>
            </a:lstStyle>
            <a:p>
              <a:r>
                <a:rPr lang="en-US" sz="14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MP1 L2</a:t>
              </a:r>
            </a:p>
          </p:txBody>
        </p:sp>
      </p:grpSp>
      <p:grpSp>
        <p:nvGrpSpPr>
          <p:cNvPr id="66" name="Group 65"/>
          <p:cNvGrpSpPr/>
          <p:nvPr/>
        </p:nvGrpSpPr>
        <p:grpSpPr>
          <a:xfrm>
            <a:off x="363741" y="2999451"/>
            <a:ext cx="10006080" cy="2228801"/>
            <a:chOff x="413829" y="2427532"/>
            <a:chExt cx="9071898" cy="2228801"/>
          </a:xfrm>
        </p:grpSpPr>
        <p:sp>
          <p:nvSpPr>
            <p:cNvPr id="4" name="TextBox 3"/>
            <p:cNvSpPr txBox="1"/>
            <p:nvPr/>
          </p:nvSpPr>
          <p:spPr>
            <a:xfrm>
              <a:off x="413829" y="2528725"/>
              <a:ext cx="925775" cy="353939"/>
            </a:xfrm>
            <a:prstGeom prst="rect">
              <a:avLst/>
            </a:prstGeom>
            <a:noFill/>
            <a:ln>
              <a:noFill/>
            </a:ln>
          </p:spPr>
          <p:txBody>
            <a:bodyPr wrap="none" lIns="76197" tIns="38098" rIns="76197" bIns="38098" rtlCol="0">
              <a:spAutoFit/>
            </a:bodyPr>
            <a:lstStyle/>
            <a:p>
              <a:pPr algn="r"/>
              <a:r>
                <a:rPr lang="en-US" b="1" dirty="0"/>
                <a:t>Graphics</a:t>
              </a:r>
            </a:p>
          </p:txBody>
        </p:sp>
        <p:cxnSp>
          <p:nvCxnSpPr>
            <p:cNvPr id="8" name="Connecteur droit avec flèche 13"/>
            <p:cNvCxnSpPr>
              <a:cxnSpLocks/>
            </p:cNvCxnSpPr>
            <p:nvPr/>
          </p:nvCxnSpPr>
          <p:spPr>
            <a:xfrm>
              <a:off x="1447800" y="2762188"/>
              <a:ext cx="8037927" cy="0"/>
            </a:xfrm>
            <a:prstGeom prst="straightConnector1">
              <a:avLst/>
            </a:prstGeom>
            <a:ln w="38100">
              <a:solidFill>
                <a:schemeClr val="bg2">
                  <a:lumMod val="60000"/>
                  <a:lumOff val="40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TextBox 20"/>
            <p:cNvSpPr txBox="1"/>
            <p:nvPr/>
          </p:nvSpPr>
          <p:spPr>
            <a:xfrm>
              <a:off x="3264348" y="2427532"/>
              <a:ext cx="609408" cy="300000"/>
            </a:xfrm>
            <a:prstGeom prst="rect">
              <a:avLst/>
            </a:prstGeom>
            <a:solidFill>
              <a:srgbClr val="FF817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BIFS</a:t>
              </a:r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4545720" y="2427532"/>
              <a:ext cx="527923" cy="300000"/>
            </a:xfrm>
            <a:prstGeom prst="rect">
              <a:avLst/>
            </a:prstGeom>
            <a:solidFill>
              <a:srgbClr val="FF817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en-US"/>
              </a:defPPr>
            </a:lstStyle>
            <a:p>
              <a:r>
                <a:rPr lang="en-US" sz="1400" b="1" dirty="0">
                  <a:solidFill>
                    <a:schemeClr val="bg1"/>
                  </a:solidFill>
                </a:rPr>
                <a:t>AFX</a:t>
              </a:r>
            </a:p>
          </p:txBody>
        </p:sp>
        <p:sp>
          <p:nvSpPr>
            <p:cNvPr id="31" name="TextBox 30"/>
            <p:cNvSpPr txBox="1"/>
            <p:nvPr/>
          </p:nvSpPr>
          <p:spPr>
            <a:xfrm>
              <a:off x="7128865" y="2427532"/>
              <a:ext cx="674029" cy="300000"/>
            </a:xfrm>
            <a:prstGeom prst="rect">
              <a:avLst/>
            </a:prstGeom>
            <a:solidFill>
              <a:srgbClr val="FFCB25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38098" rIns="0" bIns="38098" rtlCol="0" anchor="ctr"/>
            <a:lstStyle>
              <a:defPPr>
                <a:defRPr lang="en-US"/>
              </a:defPPr>
              <a:lvl1pPr algn="ctr">
                <a:defRPr sz="2000"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lt"/>
                  <a:ea typeface="+mn-ea"/>
                </a:defRPr>
              </a:lvl1pPr>
              <a:lvl2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2pPr>
              <a:lvl3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3pPr>
              <a:lvl4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4pPr>
              <a:lvl5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5pPr>
              <a:lvl6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6pPr>
              <a:lvl7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7pPr>
              <a:lvl8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8pPr>
              <a:lvl9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9pPr>
            </a:lstStyle>
            <a:p>
              <a:r>
                <a:rPr lang="en-US" sz="1400" dirty="0">
                  <a:effectLst/>
                </a:rPr>
                <a:t>ARAF</a:t>
              </a:r>
            </a:p>
          </p:txBody>
        </p:sp>
        <p:sp>
          <p:nvSpPr>
            <p:cNvPr id="72" name="TextBox 71"/>
            <p:cNvSpPr txBox="1"/>
            <p:nvPr/>
          </p:nvSpPr>
          <p:spPr>
            <a:xfrm>
              <a:off x="5586018" y="2427532"/>
              <a:ext cx="586182" cy="297644"/>
            </a:xfrm>
            <a:prstGeom prst="rect">
              <a:avLst/>
            </a:prstGeom>
            <a:solidFill>
              <a:srgbClr val="FF8170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lIns="76197" tIns="38098" rIns="76197" bIns="38098" anchor="ctr" anchorCtr="1">
              <a:noAutofit/>
            </a:bodyPr>
            <a:lstStyle>
              <a:defPPr>
                <a:defRPr lang="nl-NL"/>
              </a:defPPr>
              <a:lvl1pPr>
                <a:defRPr sz="1300"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defRPr>
              </a:lvl1pPr>
            </a:lstStyle>
            <a:p>
              <a:r>
                <a:rPr lang="en-US" sz="1400" dirty="0">
                  <a:effectLst/>
                </a:rPr>
                <a:t>OFF</a:t>
              </a:r>
            </a:p>
          </p:txBody>
        </p:sp>
        <p:sp>
          <p:nvSpPr>
            <p:cNvPr id="76" name="TextBox 75">
              <a:extLst>
                <a:ext uri="{FF2B5EF4-FFF2-40B4-BE49-F238E27FC236}">
                  <a16:creationId xmlns:a16="http://schemas.microsoft.com/office/drawing/2014/main" id="{33824107-C363-4F9A-B5D7-FCB0659D1DE6}"/>
                </a:ext>
              </a:extLst>
            </p:cNvPr>
            <p:cNvSpPr txBox="1"/>
            <p:nvPr/>
          </p:nvSpPr>
          <p:spPr>
            <a:xfrm>
              <a:off x="7888440" y="4356333"/>
              <a:ext cx="674029" cy="300000"/>
            </a:xfrm>
            <a:prstGeom prst="rect">
              <a:avLst/>
            </a:prstGeom>
            <a:solidFill>
              <a:srgbClr val="FFCB25"/>
            </a:solidFill>
            <a:ln>
              <a:solidFill>
                <a:schemeClr val="bg2">
                  <a:lumMod val="60000"/>
                  <a:lumOff val="40000"/>
                </a:scheme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38098" rIns="0" bIns="38098" rtlCol="0" anchor="ctr"/>
            <a:lstStyle>
              <a:defPPr>
                <a:defRPr lang="en-US"/>
              </a:defPPr>
              <a:lvl1pPr algn="ctr">
                <a:defRPr sz="2000" b="1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lt"/>
                  <a:ea typeface="+mn-ea"/>
                </a:defRPr>
              </a:lvl1pPr>
              <a:lvl2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2pPr>
              <a:lvl3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3pPr>
              <a:lvl4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4pPr>
              <a:lvl5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5pPr>
              <a:lvl6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6pPr>
              <a:lvl7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7pPr>
              <a:lvl8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8pPr>
              <a:lvl9pPr>
                <a:defRPr>
                  <a:solidFill>
                    <a:schemeClr val="lt1"/>
                  </a:solidFill>
                  <a:latin typeface="+mn-lt"/>
                  <a:ea typeface="+mn-ea"/>
                </a:defRPr>
              </a:lvl9pPr>
            </a:lstStyle>
            <a:p>
              <a:r>
                <a:rPr lang="en-US" sz="1400" dirty="0">
                  <a:effectLst/>
                </a:rPr>
                <a:t>CMAF</a:t>
              </a:r>
            </a:p>
          </p:txBody>
        </p:sp>
      </p:grpSp>
      <p:sp>
        <p:nvSpPr>
          <p:cNvPr id="47" name="TextBox 46"/>
          <p:cNvSpPr txBox="1"/>
          <p:nvPr/>
        </p:nvSpPr>
        <p:spPr>
          <a:xfrm>
            <a:off x="1939785" y="6265120"/>
            <a:ext cx="806604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600" i="1" dirty="0"/>
              <a:t>All acronyms are explained in the companion document to this presentation</a:t>
            </a:r>
            <a:endParaRPr lang="en-US" sz="1600" i="1" dirty="0"/>
          </a:p>
        </p:txBody>
      </p: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17B03694-1AA1-4641-948D-13EC447427DB}"/>
              </a:ext>
            </a:extLst>
          </p:cNvPr>
          <p:cNvCxnSpPr/>
          <p:nvPr/>
        </p:nvCxnSpPr>
        <p:spPr>
          <a:xfrm flipH="1">
            <a:off x="9826335" y="1301646"/>
            <a:ext cx="11300" cy="3905772"/>
          </a:xfrm>
          <a:prstGeom prst="line">
            <a:avLst/>
          </a:prstGeom>
          <a:ln w="19050"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>
            <a:extLst>
              <a:ext uri="{FF2B5EF4-FFF2-40B4-BE49-F238E27FC236}">
                <a16:creationId xmlns:a16="http://schemas.microsoft.com/office/drawing/2014/main" id="{A9A92E7F-2F22-47DB-B8D4-7D054DB8DE2E}"/>
              </a:ext>
            </a:extLst>
          </p:cNvPr>
          <p:cNvSpPr txBox="1"/>
          <p:nvPr/>
        </p:nvSpPr>
        <p:spPr>
          <a:xfrm>
            <a:off x="9497567" y="999834"/>
            <a:ext cx="621959" cy="353939"/>
          </a:xfrm>
          <a:prstGeom prst="rect">
            <a:avLst/>
          </a:prstGeom>
          <a:noFill/>
        </p:spPr>
        <p:txBody>
          <a:bodyPr wrap="none" lIns="76197" tIns="38098" rIns="76197" bIns="38098" rtlCol="0">
            <a:spAutoFit/>
          </a:bodyPr>
          <a:lstStyle/>
          <a:p>
            <a:r>
              <a:rPr lang="en-US" dirty="0"/>
              <a:t>2020</a:t>
            </a:r>
          </a:p>
        </p:txBody>
      </p:sp>
      <p:sp>
        <p:nvSpPr>
          <p:cNvPr id="75" name="Title 1">
            <a:extLst>
              <a:ext uri="{FF2B5EF4-FFF2-40B4-BE49-F238E27FC236}">
                <a16:creationId xmlns:a16="http://schemas.microsoft.com/office/drawing/2014/main" id="{E20ED24B-24ED-4E60-ACD2-08E7A39DF792}"/>
              </a:ext>
            </a:extLst>
          </p:cNvPr>
          <p:cNvSpPr txBox="1">
            <a:spLocks/>
          </p:cNvSpPr>
          <p:nvPr/>
        </p:nvSpPr>
        <p:spPr>
          <a:xfrm>
            <a:off x="726912" y="107328"/>
            <a:ext cx="10738176" cy="1035671"/>
          </a:xfrm>
          <a:prstGeom prst="rect">
            <a:avLst/>
          </a:prstGeom>
        </p:spPr>
        <p:txBody>
          <a:bodyPr>
            <a:normAutofit fontScale="92500"/>
          </a:bodyPr>
          <a:lstStyle>
            <a:lvl1pPr algn="ctr" defTabSz="914363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b="1" dirty="0">
                <a:solidFill>
                  <a:schemeClr val="accent2"/>
                </a:solidFill>
              </a:rPr>
              <a:t>More Detailed Overview of MPEG Standards</a:t>
            </a:r>
          </a:p>
        </p:txBody>
      </p:sp>
    </p:spTree>
    <p:extLst>
      <p:ext uri="{BB962C8B-B14F-4D97-AF65-F5344CB8AC3E}">
        <p14:creationId xmlns:p14="http://schemas.microsoft.com/office/powerpoint/2010/main" val="3185663737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B4B4B"/>
      </a:dk2>
      <a:lt2>
        <a:srgbClr val="8ED5C1"/>
      </a:lt2>
      <a:accent1>
        <a:srgbClr val="73CBB2"/>
      </a:accent1>
      <a:accent2>
        <a:srgbClr val="AACD5B"/>
      </a:accent2>
      <a:accent3>
        <a:srgbClr val="65A9E1"/>
      </a:accent3>
      <a:accent4>
        <a:srgbClr val="6274D8"/>
      </a:accent4>
      <a:accent5>
        <a:srgbClr val="AB54D7"/>
      </a:accent5>
      <a:accent6>
        <a:srgbClr val="D15B37"/>
      </a:accent6>
      <a:hlink>
        <a:srgbClr val="BFE962"/>
      </a:hlink>
      <a:folHlink>
        <a:srgbClr val="C0D591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47428100-C732-4B2E-A30A-5273F581A0F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1791</TotalTime>
  <Words>708</Words>
  <Application>Microsoft Office PowerPoint</Application>
  <PresentationFormat>Widescreen</PresentationFormat>
  <Paragraphs>264</Paragraphs>
  <Slides>15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4" baseType="lpstr">
      <vt:lpstr>MS PGothic</vt:lpstr>
      <vt:lpstr>SimSun</vt:lpstr>
      <vt:lpstr>华文楷体</vt:lpstr>
      <vt:lpstr>Arial</vt:lpstr>
      <vt:lpstr>Calibri</vt:lpstr>
      <vt:lpstr>Corbel</vt:lpstr>
      <vt:lpstr>Times New Roman</vt:lpstr>
      <vt:lpstr>Wingdings 2</vt:lpstr>
      <vt:lpstr>Depth</vt:lpstr>
      <vt:lpstr>INTERNATIONAL ORGANISATION FOR STANDARDISATION ORGANISATION INTERNATIONALE DE NORMALISATION ISO/IEC JTC 1/SC 29/WG 11 CODING OF MOVING PICTURES AND AUDIO   ISO/IEC JTC 1/SC 29/WG 11 N17506 San Diego, CA, USA – April 2018</vt:lpstr>
      <vt:lpstr>MPEG Standardisation Roadmap January  2018</vt:lpstr>
      <vt:lpstr>Why a Standardisation Roadmap?</vt:lpstr>
      <vt:lpstr>What is in the Roadmap</vt:lpstr>
      <vt:lpstr>PowerPoint Presentation</vt:lpstr>
      <vt:lpstr>What is in the Roadmap</vt:lpstr>
      <vt:lpstr>PowerPoint Presentation</vt:lpstr>
      <vt:lpstr>What is in the Roadmap</vt:lpstr>
      <vt:lpstr>PowerPoint Presentation</vt:lpstr>
      <vt:lpstr>Significant Developments Shape MPEG’s Roadmap</vt:lpstr>
      <vt:lpstr>PowerPoint Presentation</vt:lpstr>
      <vt:lpstr>PowerPoint Presentation</vt:lpstr>
      <vt:lpstr>MPEG-I</vt:lpstr>
      <vt:lpstr>New &amp; Immersive Video Codec – Timeline (MPEG-I pt. 3) </vt:lpstr>
      <vt:lpstr>Questions to MPEG’s Customers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Requirements for OMAF V.2</dc:title>
  <dc:creator>Koenen, R.H. (Rob)</dc:creator>
  <cp:lastModifiedBy>Koenen, R.H. (Rob)</cp:lastModifiedBy>
  <cp:revision>39</cp:revision>
  <dcterms:created xsi:type="dcterms:W3CDTF">2018-01-20T11:00:54Z</dcterms:created>
  <dcterms:modified xsi:type="dcterms:W3CDTF">2018-04-20T21:24:27Z</dcterms:modified>
</cp:coreProperties>
</file>

<file path=docProps/thumbnail.jpeg>
</file>