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2" r:id="rId12"/>
    <p:sldId id="285" r:id="rId13"/>
    <p:sldId id="278" r:id="rId14"/>
    <p:sldId id="279" r:id="rId15"/>
    <p:sldId id="28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053" autoAdjust="0"/>
    <p:restoredTop sz="96400" autoAdjust="0"/>
  </p:normalViewPr>
  <p:slideViewPr>
    <p:cSldViewPr snapToGrid="0">
      <p:cViewPr varScale="1">
        <p:scale>
          <a:sx n="112" d="100"/>
          <a:sy n="112" d="100"/>
        </p:scale>
        <p:origin x="31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19/04/2018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03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472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N17506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San Diego, CA, USA – April 2018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3532258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4877144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7547054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6328807" y="2376655"/>
            <a:ext cx="1934413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 i="0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i="1" dirty="0"/>
              <a:t>PCC  Extensions?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491923" y="4729305"/>
            <a:ext cx="2490338" cy="475806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OMAF v2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1DAEE28-ECE1-4CE2-BFD5-E16AADB659B8}"/>
              </a:ext>
            </a:extLst>
          </p:cNvPr>
          <p:cNvCxnSpPr/>
          <p:nvPr/>
        </p:nvCxnSpPr>
        <p:spPr>
          <a:xfrm>
            <a:off x="2301110" y="775903"/>
            <a:ext cx="13074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839635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6230404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65037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86425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94602" y="421964"/>
            <a:ext cx="1084638" cy="35393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5731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7120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0055" y="2785053"/>
            <a:ext cx="2418911" cy="491976"/>
          </a:xfrm>
          <a:prstGeom prst="rightArrow">
            <a:avLst>
              <a:gd name="adj1" fmla="val 56686"/>
              <a:gd name="adj2" fmla="val 58685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Internet Video Coding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0390" y="6248400"/>
            <a:ext cx="2978532" cy="509003"/>
          </a:xfrm>
          <a:prstGeom prst="rightArrow">
            <a:avLst>
              <a:gd name="adj1" fmla="val 611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IoMT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83854" y="5221293"/>
            <a:ext cx="2371038" cy="537608"/>
          </a:xfrm>
          <a:prstGeom prst="rightArrow">
            <a:avLst>
              <a:gd name="adj1" fmla="val 5738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Media Orchestration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1845" y="1341186"/>
            <a:ext cx="3319923" cy="560758"/>
          </a:xfrm>
          <a:prstGeom prst="rightArrow">
            <a:avLst>
              <a:gd name="adj1" fmla="val 6544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5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30653" y="1905000"/>
            <a:ext cx="3469773" cy="510590"/>
          </a:xfrm>
          <a:prstGeom prst="rightArrow">
            <a:avLst>
              <a:gd name="adj1" fmla="val 50800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6 </a:t>
            </a:r>
            <a:r>
              <a:rPr lang="en-US" dirty="0" err="1"/>
              <a:t>DoF</a:t>
            </a:r>
            <a:r>
              <a:rPr lang="en-US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54892" y="2376656"/>
            <a:ext cx="2645538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Point Cloud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4728034"/>
            <a:ext cx="1854019" cy="491975"/>
          </a:xfrm>
          <a:prstGeom prst="rightArrow">
            <a:avLst>
              <a:gd name="adj1" fmla="val 6399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OMAF v1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383854" y="850780"/>
            <a:ext cx="3229807" cy="551867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400" b="1" dirty="0"/>
              <a:t>Genome Compression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040613" y="4222523"/>
            <a:ext cx="3097099" cy="561714"/>
          </a:xfrm>
          <a:prstGeom prst="rightArrow">
            <a:avLst>
              <a:gd name="adj1" fmla="val 653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Network-Based Media Processing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347751" y="1186799"/>
            <a:ext cx="3425466" cy="1000270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528655" y="42196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53017" y="3781988"/>
            <a:ext cx="3721490" cy="5492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Scene Description  for Immersive Media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42966" y="2925382"/>
            <a:ext cx="3823858" cy="436146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677400" y="421964"/>
            <a:ext cx="9890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10191820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3F6BD22-A0A5-4804-816E-E9FAFA136834}"/>
              </a:ext>
            </a:extLst>
          </p:cNvPr>
          <p:cNvSpPr txBox="1"/>
          <p:nvPr/>
        </p:nvSpPr>
        <p:spPr>
          <a:xfrm>
            <a:off x="4010125" y="5363737"/>
            <a:ext cx="1729683" cy="491975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MIAF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6BE315-7381-4533-ABF2-DA33F1AD1333}"/>
              </a:ext>
            </a:extLst>
          </p:cNvPr>
          <p:cNvSpPr txBox="1"/>
          <p:nvPr/>
        </p:nvSpPr>
        <p:spPr>
          <a:xfrm>
            <a:off x="6115640" y="4332471"/>
            <a:ext cx="2490338" cy="516509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i="1" dirty="0"/>
              <a:t>6 DoF Application Format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468868" y="4923354"/>
            <a:ext cx="3564456" cy="192359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3499355" y="5840017"/>
            <a:ext cx="2276870" cy="521206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308922" y="3343746"/>
            <a:ext cx="3345330" cy="550483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Dense Representation of Light Fields</a:t>
            </a:r>
          </a:p>
        </p:txBody>
      </p:sp>
    </p:spTree>
    <p:extLst>
      <p:ext uri="{BB962C8B-B14F-4D97-AF65-F5344CB8AC3E}">
        <p14:creationId xmlns:p14="http://schemas.microsoft.com/office/powerpoint/2010/main" val="236498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6" grpId="0" animBg="1"/>
      <p:bldP spid="13" grpId="0" animBg="1"/>
      <p:bldP spid="25" grpId="0" animBg="1"/>
      <p:bldP spid="26" grpId="0" animBg="1"/>
      <p:bldP spid="21" grpId="0" animBg="1"/>
      <p:bldP spid="30" grpId="0" animBg="1"/>
      <p:bldP spid="22" grpId="0" animBg="1"/>
      <p:bldP spid="19" grpId="0" animBg="1"/>
      <p:bldP spid="45" grpId="0" animBg="1"/>
      <p:bldP spid="48" grpId="0" animBg="1"/>
      <p:bldP spid="49" grpId="0" animBg="1"/>
      <p:bldP spid="24" grpId="0" animBg="1"/>
      <p:bldP spid="42" grpId="0" animBg="1"/>
      <p:bldP spid="40" grpId="0" animBg="1"/>
      <p:bldP spid="43" grpId="0" animBg="1"/>
      <p:bldP spid="1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6BF1ED6-2B60-4F7E-A1DE-E517F75760B4}"/>
              </a:ext>
            </a:extLst>
          </p:cNvPr>
          <p:cNvCxnSpPr/>
          <p:nvPr/>
        </p:nvCxnSpPr>
        <p:spPr>
          <a:xfrm flipH="1">
            <a:off x="3532258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4535B9D-384A-4024-9649-0E72A0075DA7}"/>
              </a:ext>
            </a:extLst>
          </p:cNvPr>
          <p:cNvCxnSpPr/>
          <p:nvPr/>
        </p:nvCxnSpPr>
        <p:spPr>
          <a:xfrm flipH="1">
            <a:off x="4877144" y="775903"/>
            <a:ext cx="25145" cy="5683398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 flipH="1">
            <a:off x="7547054" y="775903"/>
            <a:ext cx="1" cy="561658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6328807" y="2376655"/>
            <a:ext cx="1934413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 i="0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i="1" dirty="0"/>
              <a:t>PCC  Extensions?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491923" y="4729305"/>
            <a:ext cx="2490338" cy="475806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OMAF v2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1DAEE28-ECE1-4CE2-BFD5-E16AADB659B8}"/>
              </a:ext>
            </a:extLst>
          </p:cNvPr>
          <p:cNvCxnSpPr/>
          <p:nvPr/>
        </p:nvCxnSpPr>
        <p:spPr>
          <a:xfrm>
            <a:off x="2301110" y="775903"/>
            <a:ext cx="13074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8839635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 flipH="1">
            <a:off x="6230404" y="775903"/>
            <a:ext cx="24404" cy="551579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265037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86425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94602" y="421964"/>
            <a:ext cx="1084638" cy="35393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5731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2019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7120" y="419397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0055" y="2785053"/>
            <a:ext cx="2418911" cy="491976"/>
          </a:xfrm>
          <a:prstGeom prst="rightArrow">
            <a:avLst>
              <a:gd name="adj1" fmla="val 56686"/>
              <a:gd name="adj2" fmla="val 58685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Internet Video Coding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0390" y="6248400"/>
            <a:ext cx="2978532" cy="509003"/>
          </a:xfrm>
          <a:prstGeom prst="rightArrow">
            <a:avLst>
              <a:gd name="adj1" fmla="val 611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IoMT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83854" y="5221293"/>
            <a:ext cx="2371038" cy="537608"/>
          </a:xfrm>
          <a:prstGeom prst="rightArrow">
            <a:avLst>
              <a:gd name="adj1" fmla="val 5738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Media Orchestration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81845" y="1341186"/>
            <a:ext cx="3319923" cy="560758"/>
          </a:xfrm>
          <a:prstGeom prst="rightArrow">
            <a:avLst>
              <a:gd name="adj1" fmla="val 6544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5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Descriptors for Video Analysis (CDVA)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30653" y="1905000"/>
            <a:ext cx="3469773" cy="510590"/>
          </a:xfrm>
          <a:prstGeom prst="rightArrow">
            <a:avLst>
              <a:gd name="adj1" fmla="val 50800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6 </a:t>
            </a:r>
            <a:r>
              <a:rPr lang="en-US" dirty="0" err="1"/>
              <a:t>DoF</a:t>
            </a:r>
            <a:r>
              <a:rPr lang="en-US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54892" y="2376656"/>
            <a:ext cx="2645538" cy="548727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Point Cloud Compression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24000" y="4728034"/>
            <a:ext cx="1854019" cy="491975"/>
          </a:xfrm>
          <a:prstGeom prst="rightArrow">
            <a:avLst>
              <a:gd name="adj1" fmla="val 6399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OMAF v1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383854" y="850780"/>
            <a:ext cx="3229807" cy="551867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400" b="1" dirty="0"/>
              <a:t>Genome Compression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040613" y="4222523"/>
            <a:ext cx="3097099" cy="561714"/>
          </a:xfrm>
          <a:prstGeom prst="rightArrow">
            <a:avLst>
              <a:gd name="adj1" fmla="val 653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Network-Based Media Processing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347751" y="1186799"/>
            <a:ext cx="3425466" cy="1000270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528655" y="42196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553017" y="3781988"/>
            <a:ext cx="3721490" cy="5492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Scene Description  for Immersive Media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42966" y="2925382"/>
            <a:ext cx="3823858" cy="436146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677400" y="421964"/>
            <a:ext cx="9890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AB51449-480C-403A-A37F-1BEB52E6F322}"/>
              </a:ext>
            </a:extLst>
          </p:cNvPr>
          <p:cNvCxnSpPr/>
          <p:nvPr/>
        </p:nvCxnSpPr>
        <p:spPr>
          <a:xfrm>
            <a:off x="10191820" y="775903"/>
            <a:ext cx="47867" cy="5674629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3F6BD22-A0A5-4804-816E-E9FAFA136834}"/>
              </a:ext>
            </a:extLst>
          </p:cNvPr>
          <p:cNvSpPr txBox="1"/>
          <p:nvPr/>
        </p:nvSpPr>
        <p:spPr>
          <a:xfrm>
            <a:off x="4010125" y="5363737"/>
            <a:ext cx="1729683" cy="491975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/>
              <a:t>MIAF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6BE315-7381-4533-ABF2-DA33F1AD1333}"/>
              </a:ext>
            </a:extLst>
          </p:cNvPr>
          <p:cNvSpPr txBox="1"/>
          <p:nvPr/>
        </p:nvSpPr>
        <p:spPr>
          <a:xfrm>
            <a:off x="6115640" y="4332471"/>
            <a:ext cx="2490338" cy="516509"/>
          </a:xfrm>
          <a:prstGeom prst="rightArrow">
            <a:avLst>
              <a:gd name="adj1" fmla="val 652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i="1" dirty="0"/>
              <a:t>6 DoF Application Format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8468868" y="4923354"/>
            <a:ext cx="3564456" cy="1923599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60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3499355" y="5840017"/>
            <a:ext cx="2276870" cy="521206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Web Resource Tracks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5308922" y="3343746"/>
            <a:ext cx="3345330" cy="550483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Dense Representation of Light Fields</a:t>
            </a:r>
          </a:p>
        </p:txBody>
      </p:sp>
      <p:sp>
        <p:nvSpPr>
          <p:cNvPr id="35" name="Rectangle: Rounded Corners 1">
            <a:extLst>
              <a:ext uri="{FF2B5EF4-FFF2-40B4-BE49-F238E27FC236}">
                <a16:creationId xmlns:a16="http://schemas.microsoft.com/office/drawing/2014/main" id="{37CC3406-928C-49EE-97A5-1574216EB07F}"/>
              </a:ext>
            </a:extLst>
          </p:cNvPr>
          <p:cNvSpPr/>
          <p:nvPr/>
        </p:nvSpPr>
        <p:spPr>
          <a:xfrm>
            <a:off x="1951201" y="4644271"/>
            <a:ext cx="3979055" cy="959494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VR360, on-demand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live (3 </a:t>
            </a:r>
            <a:r>
              <a:rPr lang="en-GB" sz="2400" b="1" dirty="0" err="1">
                <a:solidFill>
                  <a:schemeClr val="bg1"/>
                </a:solidFill>
              </a:rPr>
              <a:t>DoF</a:t>
            </a:r>
            <a:r>
              <a:rPr lang="en-GB" sz="2400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92956E7E-5531-4867-882B-E51D87B4C84B}"/>
              </a:ext>
            </a:extLst>
          </p:cNvPr>
          <p:cNvSpPr/>
          <p:nvPr/>
        </p:nvSpPr>
        <p:spPr>
          <a:xfrm>
            <a:off x="3075463" y="1824395"/>
            <a:ext cx="5931795" cy="2959842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Immersive Media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with 6 Degrees of Freedom</a:t>
            </a:r>
          </a:p>
          <a:p>
            <a:pPr algn="ctr"/>
            <a:endParaRPr lang="en-GB" sz="2400" b="1" dirty="0">
              <a:solidFill>
                <a:schemeClr val="bg1"/>
              </a:solidFill>
            </a:endParaRP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Combining Natural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and Synthetic content</a:t>
            </a:r>
          </a:p>
        </p:txBody>
      </p:sp>
    </p:spTree>
    <p:extLst>
      <p:ext uri="{BB962C8B-B14F-4D97-AF65-F5344CB8AC3E}">
        <p14:creationId xmlns:p14="http://schemas.microsoft.com/office/powerpoint/2010/main" val="140772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New MPEG project: ISO/IEC 23090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GB" i="1" dirty="0"/>
              <a:t>	</a:t>
            </a:r>
            <a:r>
              <a:rPr lang="en-GB" b="1" i="1" dirty="0">
                <a:solidFill>
                  <a:schemeClr val="accent3"/>
                </a:solidFill>
              </a:rPr>
              <a:t>Coded </a:t>
            </a:r>
            <a:r>
              <a:rPr lang="en-US" b="1" i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r>
              <a:rPr lang="en-US" dirty="0"/>
              <a:t>8 parts are underway: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Media AF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New &amp; Immersive Video Coding (name </a:t>
            </a:r>
            <a:r>
              <a:rPr lang="en-GB" dirty="0" err="1">
                <a:solidFill>
                  <a:schemeClr val="accent2"/>
                </a:solidFill>
              </a:rPr>
              <a:t>t.b.d</a:t>
            </a:r>
            <a:r>
              <a:rPr lang="en-GB" dirty="0">
                <a:solidFill>
                  <a:schemeClr val="accent2"/>
                </a:solidFill>
              </a:rPr>
              <a:t>.)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New &amp; Immersive Audio Coding (name </a:t>
            </a:r>
            <a:r>
              <a:rPr lang="en-GB" dirty="0" err="1">
                <a:solidFill>
                  <a:schemeClr val="accent2"/>
                </a:solidFill>
              </a:rPr>
              <a:t>t.b.d</a:t>
            </a:r>
            <a:r>
              <a:rPr lang="en-GB" dirty="0">
                <a:solidFill>
                  <a:schemeClr val="accent2"/>
                </a:solidFill>
              </a:rPr>
              <a:t>.)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Point Cloud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</p:txBody>
      </p:sp>
    </p:spTree>
    <p:extLst>
      <p:ext uri="{BB962C8B-B14F-4D97-AF65-F5344CB8AC3E}">
        <p14:creationId xmlns:p14="http://schemas.microsoft.com/office/powerpoint/2010/main" val="1805345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New &amp; Immersive Video Codec – Timeline (MPEG-I pt.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812438"/>
              </p:ext>
            </p:extLst>
          </p:nvPr>
        </p:nvGraphicFramePr>
        <p:xfrm>
          <a:off x="977461" y="2015151"/>
          <a:ext cx="1027911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6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4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Collection of test material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CfE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Assessment of</a:t>
                      </a:r>
                      <a:r>
                        <a:rPr lang="en-GB" sz="2800" kern="1200" baseline="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CfE</a:t>
                      </a: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Preliminary </a:t>
                      </a:r>
                      <a:r>
                        <a:rPr lang="en-GB" sz="2800" kern="1200" dirty="0" err="1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CfP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Jul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Final CfP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Bitstream submission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Feb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Apr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Delivery of standard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>
                          <a:solidFill>
                            <a:srgbClr val="595959"/>
                          </a:solidFill>
                          <a:latin typeface="+mn-lt"/>
                          <a:ea typeface="MS PGothic" pitchFamily="34" charset="-128"/>
                          <a:cs typeface="MS PGothic" charset="0"/>
                        </a:rPr>
                        <a:t>Oct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Questions to MPEG’s Customers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Which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needs</a:t>
            </a:r>
            <a:r>
              <a:rPr lang="en-GB" dirty="0"/>
              <a:t> do you see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for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media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standardisation</a:t>
            </a:r>
            <a:r>
              <a:rPr lang="en-GB" dirty="0"/>
              <a:t>, between now and years out? </a:t>
            </a:r>
            <a:endParaRPr lang="nl-NL" dirty="0"/>
          </a:p>
          <a:p>
            <a:pPr lvl="0"/>
            <a:r>
              <a:rPr lang="en-GB" dirty="0"/>
              <a:t>What MPEG standardisation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roadmap</a:t>
            </a:r>
            <a:r>
              <a:rPr lang="en-GB" dirty="0"/>
              <a:t> would best meet your needs? </a:t>
            </a:r>
            <a:endParaRPr lang="nl-NL" dirty="0"/>
          </a:p>
          <a:p>
            <a:pPr lvl="0"/>
            <a:r>
              <a:rPr lang="en-GB" dirty="0"/>
              <a:t>To accommodate your use cases, what should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MPEG's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priorities</a:t>
            </a:r>
            <a:r>
              <a:rPr lang="en-GB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en-GB" dirty="0"/>
              <a:t>be for the delivery of specific standards? For example, do you urgently need something that may enable basic functionality now, or can you wait for a more optimal solution to be released later?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38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</a:t>
            </a:r>
            <a:r>
              <a:rPr lang="nl-NL" sz="6000" spc="0" dirty="0" err="1"/>
              <a:t>Roadmap</a:t>
            </a:r>
            <a:br>
              <a:rPr lang="nl-NL" sz="6000" spc="0" dirty="0"/>
            </a:br>
            <a:r>
              <a:rPr lang="nl-NL" sz="2800" spc="0" dirty="0" err="1"/>
              <a:t>January</a:t>
            </a:r>
            <a:r>
              <a:rPr lang="nl-NL" sz="2800" spc="0" dirty="0"/>
              <a:t>  2018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r>
              <a:rPr lang="en-GB" dirty="0"/>
              <a:t>… including in this session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31" cy="5739274"/>
            <a:chOff x="1168920" y="948681"/>
            <a:chExt cx="8964620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2" y="948681"/>
              <a:ext cx="593833" cy="5659450"/>
              <a:chOff x="3428774" y="304800"/>
              <a:chExt cx="570261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4" y="304800"/>
                <a:ext cx="570261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4" y="954144"/>
              <a:ext cx="589766" cy="5653987"/>
              <a:chOff x="5819311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11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52" y="954144"/>
              <a:ext cx="588410" cy="5653987"/>
              <a:chOff x="4624693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3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53" y="954144"/>
              <a:ext cx="584344" cy="5653987"/>
              <a:chOff x="6974534" y="310764"/>
              <a:chExt cx="561149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34" y="310764"/>
                <a:ext cx="561149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8" y="954144"/>
              <a:ext cx="582662" cy="5690060"/>
              <a:chOff x="7055844" y="310764"/>
              <a:chExt cx="559534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44" y="310764"/>
                <a:ext cx="5595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B,C,D, DASH</a:t>
            </a: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5883" y="2522918"/>
            <a:ext cx="19018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of </a:t>
            </a:r>
          </a:p>
          <a:p>
            <a:pPr algn="ctr"/>
            <a:r>
              <a:rPr lang="en-US" sz="2000" b="1" dirty="0"/>
              <a:t>video, audio</a:t>
            </a:r>
          </a:p>
          <a:p>
            <a:pPr algn="ctr"/>
            <a:r>
              <a:rPr lang="en-US" sz="2000" b="1" dirty="0"/>
              <a:t>and 3DG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85" y="3538581"/>
            <a:ext cx="149775" cy="1018279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95765" y="5313071"/>
            <a:ext cx="2492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Multimedia Application </a:t>
            </a:r>
          </a:p>
          <a:p>
            <a:r>
              <a:rPr lang="en-US" b="1" dirty="0"/>
              <a:t>Formats (combinations</a:t>
            </a:r>
          </a:p>
          <a:p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9817577" y="5058729"/>
            <a:ext cx="1706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Systems, video, </a:t>
            </a:r>
          </a:p>
          <a:p>
            <a:pPr algn="ctr"/>
            <a:r>
              <a:rPr lang="en-US" b="1" dirty="0"/>
              <a:t>audio and </a:t>
            </a:r>
          </a:p>
          <a:p>
            <a:pPr algn="ctr"/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28308" y="3429000"/>
            <a:ext cx="13000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and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24641" cy="1594706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rgbClr val="FF3F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2015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rgbClr val="FF3F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rgbClr val="FF3F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759651"/>
            <a:ext cx="9857967" cy="681368"/>
            <a:chOff x="232161" y="3187733"/>
            <a:chExt cx="8937612" cy="681368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999451"/>
            <a:ext cx="10006080" cy="2228801"/>
            <a:chOff x="413829" y="2427532"/>
            <a:chExt cx="9071898" cy="222880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1791</TotalTime>
  <Words>708</Words>
  <Application>Microsoft Office PowerPoint</Application>
  <PresentationFormat>Widescreen</PresentationFormat>
  <Paragraphs>264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MS PGothic</vt:lpstr>
      <vt:lpstr>SimSun</vt:lpstr>
      <vt:lpstr>华文楷体</vt:lpstr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N17506 San Diego, CA, USA – April 2018</vt:lpstr>
      <vt:lpstr>MPEG Standardisation Roadmap January  2018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PowerPoint Presentation</vt:lpstr>
      <vt:lpstr>PowerPoint Presentation</vt:lpstr>
      <vt:lpstr>MPEG-I</vt:lpstr>
      <vt:lpstr>New &amp; Immersive Video Codec – Timeline (MPEG-I pt. 3) </vt:lpstr>
      <vt:lpstr>Questions to MPEG’s Customers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Koenen, R.H. (Rob)</cp:lastModifiedBy>
  <cp:revision>39</cp:revision>
  <dcterms:created xsi:type="dcterms:W3CDTF">2018-01-20T11:00:54Z</dcterms:created>
  <dcterms:modified xsi:type="dcterms:W3CDTF">2018-04-20T21:24:27Z</dcterms:modified>
</cp:coreProperties>
</file>